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  <p:sldMasterId id="2147483814" r:id="rId2"/>
  </p:sldMasterIdLst>
  <p:notesMasterIdLst>
    <p:notesMasterId r:id="rId35"/>
  </p:notesMasterIdLst>
  <p:handoutMasterIdLst>
    <p:handoutMasterId r:id="rId36"/>
  </p:handoutMasterIdLst>
  <p:sldIdLst>
    <p:sldId id="256" r:id="rId3"/>
    <p:sldId id="524" r:id="rId4"/>
    <p:sldId id="533" r:id="rId5"/>
    <p:sldId id="525" r:id="rId6"/>
    <p:sldId id="422" r:id="rId7"/>
    <p:sldId id="534" r:id="rId8"/>
    <p:sldId id="535" r:id="rId9"/>
    <p:sldId id="539" r:id="rId10"/>
    <p:sldId id="536" r:id="rId11"/>
    <p:sldId id="540" r:id="rId12"/>
    <p:sldId id="541" r:id="rId13"/>
    <p:sldId id="542" r:id="rId14"/>
    <p:sldId id="543" r:id="rId15"/>
    <p:sldId id="544" r:id="rId16"/>
    <p:sldId id="547" r:id="rId17"/>
    <p:sldId id="548" r:id="rId18"/>
    <p:sldId id="549" r:id="rId19"/>
    <p:sldId id="550" r:id="rId20"/>
    <p:sldId id="551" r:id="rId21"/>
    <p:sldId id="553" r:id="rId22"/>
    <p:sldId id="554" r:id="rId23"/>
    <p:sldId id="570" r:id="rId24"/>
    <p:sldId id="571" r:id="rId25"/>
    <p:sldId id="556" r:id="rId26"/>
    <p:sldId id="572" r:id="rId27"/>
    <p:sldId id="573" r:id="rId28"/>
    <p:sldId id="563" r:id="rId29"/>
    <p:sldId id="574" r:id="rId30"/>
    <p:sldId id="564" r:id="rId31"/>
    <p:sldId id="575" r:id="rId32"/>
    <p:sldId id="566" r:id="rId33"/>
    <p:sldId id="569" r:id="rId34"/>
  </p:sldIdLst>
  <p:sldSz cx="9144000" cy="6858000" type="screen4x3"/>
  <p:notesSz cx="7045325" cy="934561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CCCC"/>
    <a:srgbClr val="669900"/>
    <a:srgbClr val="339966"/>
    <a:srgbClr val="00CC00"/>
    <a:srgbClr val="FF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67" autoAdjust="0"/>
    <p:restoredTop sz="94749" autoAdjust="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302" y="-84"/>
      </p:cViewPr>
      <p:guideLst>
        <p:guide orient="horz" pos="2944"/>
        <p:guide pos="222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53742" cy="467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1583" y="0"/>
            <a:ext cx="3053742" cy="467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77809"/>
            <a:ext cx="3053742" cy="467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1583" y="8877809"/>
            <a:ext cx="3053742" cy="467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rebuchet MS" pitchFamily="34" charset="0"/>
              </a:defRPr>
            </a:lvl1pPr>
          </a:lstStyle>
          <a:p>
            <a:pPr>
              <a:defRPr/>
            </a:pPr>
            <a:fld id="{02E70960-21D8-4AC2-BC08-6A5558880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614" cy="46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1712" y="0"/>
            <a:ext cx="3063614" cy="46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88975"/>
            <a:ext cx="4694237" cy="3522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742" y="4441894"/>
            <a:ext cx="5205841" cy="4214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85283"/>
            <a:ext cx="3063614" cy="46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1712" y="8885283"/>
            <a:ext cx="3063614" cy="46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E4EFD29-F32F-41E7-8914-0124D34A0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" name="Rectangle 10"/>
          <p:cNvSpPr>
            <a:spLocks noChangeArrowheads="1"/>
          </p:cNvSpPr>
          <p:nvPr userDrawn="1"/>
        </p:nvSpPr>
        <p:spPr bwMode="auto">
          <a:xfrm>
            <a:off x="1600200" y="228600"/>
            <a:ext cx="6629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sr-Latn-CS" sz="2000">
                <a:latin typeface="Trebuchet MS" pitchFamily="34" charset="0"/>
              </a:rPr>
              <a:t>        </a:t>
            </a:r>
            <a:r>
              <a:rPr lang="sr-Latn-CS" sz="1800" b="1" i="1"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Zavod za zapošljavanje Crne Gore</a:t>
            </a:r>
            <a:endParaRPr lang="en-US" sz="18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  <a:p>
            <a:pPr algn="l">
              <a:defRPr/>
            </a:pPr>
            <a:endParaRPr lang="en-US" sz="18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pic>
        <p:nvPicPr>
          <p:cNvPr id="42" name="Picture 14" descr="crta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38200"/>
            <a:ext cx="8348663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9" descr="zastavacg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0"/>
            <a:ext cx="1295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 descr="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0"/>
            <a:ext cx="779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2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52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AB06D-EB2C-4B4A-B1BC-F47F8517E6EB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46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7F562-A4E2-4F93-9DFD-E4C81AA42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D4AC1-0A24-42B6-BE73-8B61CFE7A835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F5B31-BAE9-482C-98C3-2F3B1BC3D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0577-9F43-4D98-8648-2D1313AAE87E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DECA5-F39F-4596-9771-97836B194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A9390-DCE6-40C1-95A5-B2EFE3D3D34F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C458A-3F94-4C32-BA37-259349A6D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7FCCB-5858-4C06-9274-2245AB6F610D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D2DED-D458-4D46-B421-43040D443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41" name="Picture 10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1062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1" descr="Crta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04800"/>
            <a:ext cx="10477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2" descr="crta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371600"/>
            <a:ext cx="8001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13"/>
          <p:cNvSpPr>
            <a:spLocks noChangeArrowheads="1"/>
          </p:cNvSpPr>
          <p:nvPr userDrawn="1"/>
        </p:nvSpPr>
        <p:spPr bwMode="auto">
          <a:xfrm>
            <a:off x="1828800" y="609600"/>
            <a:ext cx="662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sr-Latn-CS" sz="2000">
                <a:latin typeface="Trebuchet MS" pitchFamily="34" charset="0"/>
              </a:rPr>
              <a:t>        </a:t>
            </a:r>
            <a:r>
              <a:rPr lang="sr-Latn-CS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Zavod za zapošljavanje Crne Gore</a:t>
            </a:r>
            <a:endParaRPr lang="en-US" sz="24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  <a:p>
            <a:pPr algn="l">
              <a:defRPr/>
            </a:pPr>
            <a:endParaRPr lang="en-US" sz="24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pic>
        <p:nvPicPr>
          <p:cNvPr id="45" name="Picture 48" descr="zastavacg"/>
          <p:cNvPicPr>
            <a:picLocks noChangeAspect="1" noChangeArrowheads="1" noCrop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0" y="228600"/>
            <a:ext cx="14001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7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828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C820F-0714-47AB-9BDA-E33FC7DF6C74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47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F0871-BFD8-4066-B7AF-4D4E55F8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CBD8E-B455-4CD1-91B2-D6E2C1D04025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8F688-C9F0-4909-A256-C28C3692F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3432E-235B-476B-B74A-D4A1D24BD8C8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B7AE5-D3EE-4CED-8FDB-509C134DE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8FD2D-E2DC-4A45-AB58-2D561FD620C5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76F-34FD-4C44-9DA4-DBBFD2E91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6E718-89B8-4785-901E-AA65E530494C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10DE4-021B-482C-A00D-4CF24C252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CFEA8-15D4-48F1-A39A-597C28F476C5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ADEA5-F742-42F4-87D3-A1878F893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4754C-974D-4671-A035-E0D2D47318BF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8A142-86F5-4102-BC3A-732093F07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01C88-61AC-47EB-ABAD-94D04A9B313B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DE8DC-7ECB-48D4-AC85-3604BE03B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FEC6C-D20E-494A-841E-24ABFCA64473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8AC6C-ABF3-4EBA-8266-13FE93093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920AC-958C-4FA4-A0FA-AB481F10E37C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4564F-933A-44FC-A91D-99AB50AE9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2CF1C-05B6-4639-A3EA-5CD7462BC9CB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ACE63-0216-4553-A3E4-D41A52149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D25B2-4BC9-40AF-9B73-6F26CFF163DE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6FF35-5A79-4A13-8783-A1A2899C9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50A5A-B9DB-41E0-8A34-9B3646D9C203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2651E-24EE-4AB8-88C5-6A41C07BD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FAA38-E542-4132-9D87-B06F1D5952DE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B87AE-1FD1-4627-86E1-91E776BA1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952C8-D45D-426A-AC24-5BB5ECDA33FB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6DB41-79EC-4D1E-9011-5D4E3DB8B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4D2B5-E2DE-447D-85AA-238D176336D8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E4231-2151-44B2-9E8B-BA0A8809E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22EEB-EFC8-4217-B420-5DC76BDDDAAB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E47CA-E88A-4CD8-A401-16E79E97E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E466A-28EE-493D-8EEC-303EC817F6A7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B8542-5587-4937-956C-5F7107E6C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13B67-3366-4B04-94CE-20E7599AA5D2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66F83-F87B-47A2-AA3D-337EEFCD5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8292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341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3415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5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6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6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6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6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41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6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6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7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7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7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7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7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5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3417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7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7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7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418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418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18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41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41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740A10D-F32B-4388-AD5D-B6EB40A48AD9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1341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44E4C11-C1AC-48ED-BC6B-38C47FDC5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41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4922" name="Rectangle 10"/>
          <p:cNvSpPr>
            <a:spLocks noChangeArrowheads="1"/>
          </p:cNvSpPr>
          <p:nvPr userDrawn="1"/>
        </p:nvSpPr>
        <p:spPr bwMode="auto">
          <a:xfrm>
            <a:off x="1600200" y="228600"/>
            <a:ext cx="6629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sr-Latn-CS" sz="2000">
                <a:latin typeface="Trebuchet MS" pitchFamily="34" charset="0"/>
              </a:rPr>
              <a:t>        </a:t>
            </a:r>
            <a:r>
              <a:rPr lang="sr-Latn-CS" sz="1800" b="1" i="1"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Zavod za zapošljavanje Crne Gore</a:t>
            </a:r>
            <a:endParaRPr lang="en-US" sz="18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  <a:p>
            <a:pPr algn="l">
              <a:defRPr/>
            </a:pPr>
            <a:endParaRPr lang="en-US" sz="18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pic>
        <p:nvPicPr>
          <p:cNvPr id="1033" name="Picture 14" descr="crta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04800" y="838200"/>
            <a:ext cx="8348663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49" descr="zastavacg"/>
          <p:cNvPicPr>
            <a:picLocks noChangeAspect="1" noChangeArrowheads="1" noCrop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96200" y="0"/>
            <a:ext cx="1295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0" descr="logo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81000" y="0"/>
            <a:ext cx="779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991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  <p:sldLayoutId id="2147483979" r:id="rId12"/>
    <p:sldLayoutId id="214748398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8292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3721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2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2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3722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2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3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723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3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3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3724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4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5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5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725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725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25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725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725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5F57947-9C58-4625-BA45-086E1B8A7C9E}" type="datetimeFigureOut">
              <a:rPr lang="en-US"/>
              <a:pPr>
                <a:defRPr/>
              </a:pPr>
              <a:t>30/03/2017</a:t>
            </a:fld>
            <a:endParaRPr lang="en-US"/>
          </a:p>
        </p:txBody>
      </p:sp>
      <p:sp>
        <p:nvSpPr>
          <p:cNvPr id="13725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5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7F33753-AEE6-4ED2-88A6-057FC2B6C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725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6" name="Picture 10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228600"/>
            <a:ext cx="1062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 descr="crta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" y="1371600"/>
            <a:ext cx="8001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3"/>
          <p:cNvSpPr>
            <a:spLocks noChangeArrowheads="1"/>
          </p:cNvSpPr>
          <p:nvPr userDrawn="1"/>
        </p:nvSpPr>
        <p:spPr bwMode="auto">
          <a:xfrm>
            <a:off x="1828800" y="609600"/>
            <a:ext cx="662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sr-Latn-CS" sz="2000">
                <a:latin typeface="Trebuchet MS" pitchFamily="34" charset="0"/>
              </a:rPr>
              <a:t>        </a:t>
            </a:r>
            <a:r>
              <a:rPr lang="sr-Latn-CS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Zavod za zapošljavanje Crne Gore</a:t>
            </a:r>
            <a:endParaRPr lang="en-US" sz="24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  <a:p>
            <a:pPr algn="l">
              <a:defRPr/>
            </a:pPr>
            <a:endParaRPr lang="en-US" sz="2400" b="1" i="1">
              <a:effectLst>
                <a:outerShdw blurRad="38100" dist="38100" dir="2700000" algn="tl">
                  <a:srgbClr val="000000"/>
                </a:outerShdw>
              </a:effectLst>
              <a:latin typeface="Trebuchet MS" pitchFamily="34" charset="0"/>
            </a:endParaRPr>
          </a:p>
        </p:txBody>
      </p:sp>
      <p:pic>
        <p:nvPicPr>
          <p:cNvPr id="2059" name="Picture 48" descr="zastavacg"/>
          <p:cNvPicPr>
            <a:picLocks noChangeAspect="1" noChangeArrowheads="1" noCrop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00" y="228600"/>
            <a:ext cx="14001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992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zzcg.me/poziv-za-finansiranje-projekata-zaposljavanja-lica-sa-invaliditetom-grant-sema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505200"/>
            <a:ext cx="7239000" cy="1508125"/>
          </a:xfrm>
        </p:spPr>
        <p:txBody>
          <a:bodyPr anchor="b"/>
          <a:lstStyle/>
          <a:p>
            <a:pPr eaLnBrk="1" hangingPunct="1">
              <a:defRPr/>
            </a:pPr>
            <a:r>
              <a:rPr lang="sr-Latn-CS" sz="3600" b="1" dirty="0" smtClean="0">
                <a:solidFill>
                  <a:srgbClr val="FF3300"/>
                </a:solidFill>
              </a:rPr>
              <a:t>PROFESIONALNA REHABILITACIJA I ZAPOŠLJAVANJE LICA SA INVALIDITETOM</a:t>
            </a:r>
            <a:endParaRPr lang="en-US" sz="3600" b="1" dirty="0" smtClean="0">
              <a:solidFill>
                <a:srgbClr val="FF33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43000" y="5486400"/>
            <a:ext cx="6400800" cy="115093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2400" dirty="0" smtClean="0">
                <a:solidFill>
                  <a:schemeClr val="folHlink"/>
                </a:solidFill>
                <a:latin typeface="Arial" charset="0"/>
              </a:rPr>
              <a:t>Podgorica, april</a:t>
            </a:r>
            <a:r>
              <a:rPr lang="sr-Latn-CS" sz="2400" dirty="0" smtClean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folHlink"/>
                </a:solidFill>
                <a:latin typeface="Arial" charset="0"/>
              </a:rPr>
              <a:t>20</a:t>
            </a:r>
            <a:r>
              <a:rPr lang="sl-SI" sz="2400" dirty="0" smtClean="0">
                <a:solidFill>
                  <a:schemeClr val="folHlink"/>
                </a:solidFill>
                <a:latin typeface="Arial" charset="0"/>
              </a:rPr>
              <a:t>17</a:t>
            </a:r>
            <a:r>
              <a:rPr lang="en-US" sz="2400" dirty="0" smtClean="0">
                <a:solidFill>
                  <a:schemeClr val="folHlink"/>
                </a:solidFill>
                <a:latin typeface="Arial" charset="0"/>
              </a:rPr>
              <a:t>.</a:t>
            </a:r>
            <a:r>
              <a:rPr lang="sl-SI" sz="2400" dirty="0" smtClean="0">
                <a:solidFill>
                  <a:schemeClr val="folHlink"/>
                </a:solidFill>
                <a:latin typeface="Arial" charset="0"/>
              </a:rPr>
              <a:t> godine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2400" dirty="0" smtClean="0">
              <a:solidFill>
                <a:schemeClr val="hlink"/>
              </a:solidFill>
              <a:latin typeface="Arial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 smtClean="0">
                <a:effectLst/>
                <a:latin typeface="Arial" pitchFamily="34" charset="0"/>
              </a:rPr>
              <a:t>               </a:t>
            </a:r>
            <a:r>
              <a:rPr lang="en-US" sz="2000" dirty="0" err="1" smtClean="0">
                <a:effectLst/>
                <a:latin typeface="Arial" pitchFamily="34" charset="0"/>
              </a:rPr>
              <a:t>Bespovratna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sredstva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prilagođavanje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radnog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mjesta</a:t>
            </a: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Poslodavac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ostvaruje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pravo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</a:t>
            </a:r>
            <a:r>
              <a:rPr lang="en-US" sz="2000" dirty="0" smtClean="0">
                <a:effectLst/>
                <a:latin typeface="Arial" pitchFamily="34" charset="0"/>
              </a:rPr>
              <a:t> be</a:t>
            </a:r>
            <a:r>
              <a:rPr lang="sr-Latn-CS" sz="2000" dirty="0" smtClean="0">
                <a:effectLst/>
                <a:latin typeface="Arial" pitchFamily="34" charset="0"/>
              </a:rPr>
              <a:t>s</a:t>
            </a:r>
            <a:r>
              <a:rPr lang="en-US" sz="2000" dirty="0" err="1" smtClean="0">
                <a:effectLst/>
                <a:latin typeface="Arial" pitchFamily="34" charset="0"/>
              </a:rPr>
              <a:t>povratna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sredstva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prilagođavanje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radnog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mjesta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iznosu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100% </a:t>
            </a:r>
            <a:r>
              <a:rPr lang="en-US" sz="2000" dirty="0" err="1" smtClean="0">
                <a:effectLst/>
                <a:latin typeface="Arial" pitchFamily="34" charset="0"/>
              </a:rPr>
              <a:t>opravdanih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troškova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Uz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zahtjev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ostvarivanje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ovog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prava</a:t>
            </a:r>
            <a:r>
              <a:rPr lang="en-US" sz="2000" dirty="0" smtClean="0">
                <a:effectLst/>
                <a:latin typeface="Arial" pitchFamily="34" charset="0"/>
              </a:rPr>
              <a:t>, pored </a:t>
            </a:r>
            <a:r>
              <a:rPr lang="en-US" sz="2000" dirty="0" err="1" smtClean="0">
                <a:effectLst/>
                <a:latin typeface="Arial" pitchFamily="34" charset="0"/>
              </a:rPr>
              <a:t>prethodno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navedene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dokumentacije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potrebno</a:t>
            </a:r>
            <a:r>
              <a:rPr lang="en-US" sz="2000" dirty="0" smtClean="0">
                <a:effectLst/>
                <a:latin typeface="Arial" pitchFamily="34" charset="0"/>
              </a:rPr>
              <a:t> je </a:t>
            </a:r>
            <a:r>
              <a:rPr lang="en-US" sz="2000" dirty="0" err="1" smtClean="0">
                <a:effectLst/>
                <a:latin typeface="Arial" pitchFamily="34" charset="0"/>
              </a:rPr>
              <a:t>predati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mišljenje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izvođača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profesionalne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rehabilitacije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 smtClean="0">
                <a:effectLst/>
                <a:latin typeface="Arial" pitchFamily="34" charset="0"/>
              </a:rPr>
              <a:t>        </a:t>
            </a:r>
            <a:r>
              <a:rPr lang="en-US" sz="2000" dirty="0" err="1" smtClean="0">
                <a:effectLst/>
                <a:latin typeface="Arial" pitchFamily="34" charset="0"/>
              </a:rPr>
              <a:t>Učešće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finansiranju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ličnih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troškova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asistenta</a:t>
            </a:r>
            <a:r>
              <a:rPr lang="en-US" sz="2000" dirty="0" smtClean="0">
                <a:effectLst/>
                <a:latin typeface="Arial" pitchFamily="34" charset="0"/>
              </a:rPr>
              <a:t> (</a:t>
            </a:r>
            <a:r>
              <a:rPr lang="en-US" sz="2000" dirty="0" err="1" smtClean="0">
                <a:effectLst/>
                <a:latin typeface="Arial" pitchFamily="34" charset="0"/>
              </a:rPr>
              <a:t>pomagača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radu</a:t>
            </a:r>
            <a:r>
              <a:rPr lang="en-US" sz="2000" dirty="0" smtClean="0">
                <a:effectLst/>
                <a:latin typeface="Arial" pitchFamily="34" charset="0"/>
              </a:rPr>
              <a:t>)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Poslodavac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ostvaruje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pravo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učešće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finansiranju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ličnih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troškova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asistenta</a:t>
            </a:r>
            <a:r>
              <a:rPr lang="en-US" sz="2000" dirty="0" smtClean="0">
                <a:effectLst/>
                <a:latin typeface="Arial" pitchFamily="34" charset="0"/>
              </a:rPr>
              <a:t> (</a:t>
            </a:r>
            <a:r>
              <a:rPr lang="en-US" sz="2000" dirty="0" err="1" smtClean="0">
                <a:effectLst/>
                <a:latin typeface="Arial" pitchFamily="34" charset="0"/>
              </a:rPr>
              <a:t>pomagača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radu</a:t>
            </a:r>
            <a:r>
              <a:rPr lang="en-US" sz="2000" dirty="0" smtClean="0">
                <a:effectLst/>
                <a:latin typeface="Arial" pitchFamily="34" charset="0"/>
              </a:rPr>
              <a:t>) do </a:t>
            </a:r>
            <a:r>
              <a:rPr lang="en-US" sz="2000" dirty="0" err="1" smtClean="0">
                <a:effectLst/>
                <a:latin typeface="Arial" pitchFamily="34" charset="0"/>
              </a:rPr>
              <a:t>visine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minimalne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skladu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propisima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iz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oblasti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rada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zavisno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vremena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provedenog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radu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Uz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zahtjev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ostvarivanje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ovog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prava</a:t>
            </a:r>
            <a:r>
              <a:rPr lang="en-US" sz="2000" dirty="0" smtClean="0">
                <a:effectLst/>
                <a:latin typeface="Arial" pitchFamily="34" charset="0"/>
              </a:rPr>
              <a:t>, pored </a:t>
            </a:r>
            <a:r>
              <a:rPr lang="en-US" sz="2000" dirty="0" err="1" smtClean="0">
                <a:effectLst/>
                <a:latin typeface="Arial" pitchFamily="34" charset="0"/>
              </a:rPr>
              <a:t>prethodno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navedene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dokumentacije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potrebno</a:t>
            </a:r>
            <a:r>
              <a:rPr lang="en-US" sz="2000" dirty="0" smtClean="0">
                <a:effectLst/>
                <a:latin typeface="Arial" pitchFamily="34" charset="0"/>
              </a:rPr>
              <a:t> je </a:t>
            </a:r>
            <a:r>
              <a:rPr lang="en-US" sz="2000" dirty="0" err="1" smtClean="0">
                <a:effectLst/>
                <a:latin typeface="Arial" pitchFamily="34" charset="0"/>
              </a:rPr>
              <a:t>predati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mišljenje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izvođača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profesionalne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rehabilitacije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</a:pPr>
            <a:r>
              <a:rPr lang="en-US" sz="1600" dirty="0" smtClean="0">
                <a:effectLst/>
                <a:latin typeface="Arial" pitchFamily="34" charset="0"/>
              </a:rPr>
              <a:t> </a:t>
            </a:r>
            <a:r>
              <a:rPr lang="sr-Latn-CS" sz="1600" b="1" dirty="0" smtClean="0"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Kvotni sistem zapošljavanja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</a:pPr>
            <a:endParaRPr lang="en-US" sz="1600" dirty="0" smtClean="0">
              <a:effectLst/>
              <a:latin typeface="Arial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r-Latn-CS" sz="1600" b="1" dirty="0" smtClean="0"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Poslodavac koji ima od 20 do 50 zaposlenih ima obavezu da zaposli jedno lice sa invaliditetom; </a:t>
            </a:r>
            <a:endParaRPr lang="en-US" sz="1600" dirty="0" smtClean="0">
              <a:effectLst/>
              <a:latin typeface="Arial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1600" dirty="0" smtClean="0">
              <a:effectLst/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lang="sr-Latn-CS" sz="1600" b="1" dirty="0" smtClean="0"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Poslodavac koji ima više od 50 zaposlenih dužan je da zaposli 5% lica sa invaliditetom u odnosu na ukupan broj zaposlenih.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</a:pPr>
            <a:endParaRPr lang="en-US" sz="1600" dirty="0" smtClean="0">
              <a:effectLst/>
              <a:latin typeface="Arial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r-Latn-CS" sz="1600" b="1" dirty="0" smtClean="0"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Ove obaveze ne odnose se na novoosnovanog poslodavca, za prvih 24 mjeseca od dana početka rada.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</a:pPr>
            <a:endParaRPr lang="en-US" sz="1600" dirty="0" smtClean="0">
              <a:effectLst/>
              <a:latin typeface="Arial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r-Latn-CS" sz="1600" b="1" dirty="0" smtClean="0"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Ako poslodavac ima ili zaposli lice sa invaliditetom od najmanje 80% invaliditeta,  smatra se, u pogledu obaveze zapošljavanja, kao da je zaposlio dva lica sa invaliditetom. </a:t>
            </a:r>
            <a:endParaRPr lang="en-US" sz="1600" dirty="0" smtClean="0">
              <a:effectLst/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</a:pPr>
            <a:endParaRPr lang="en-US" sz="1600" dirty="0" smtClean="0">
              <a:effectLst/>
              <a:latin typeface="Arial" pitchFamily="34" charset="0"/>
            </a:endParaRPr>
          </a:p>
          <a:p>
            <a:pPr marL="0" indent="0">
              <a:buFontTx/>
              <a:buChar char="-"/>
              <a:tabLst>
                <a:tab pos="457200" algn="l"/>
              </a:tabLst>
            </a:pPr>
            <a:endParaRPr lang="en-US" sz="2000" dirty="0" smtClean="0">
              <a:effectLst/>
              <a:latin typeface="Arial" pitchFamily="34" charset="0"/>
            </a:endParaRPr>
          </a:p>
          <a:p>
            <a:pPr marL="0" indent="0">
              <a:buFont typeface="Wingdings" pitchFamily="2" charset="2"/>
              <a:buNone/>
              <a:tabLst>
                <a:tab pos="457200" algn="l"/>
              </a:tabLst>
            </a:pPr>
            <a:endParaRPr lang="en-US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458200" cy="41910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  <a:defRPr/>
            </a:pP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Poseban doprinos za zapošljavanje lica sa invaliditetom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  <a:defRPr/>
            </a:pPr>
            <a:endParaRPr lang="sr-Latn-CS" sz="1600" b="1" dirty="0" smtClean="0">
              <a:effectLst/>
              <a:ea typeface="Calibri" pitchFamily="34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Svaki poslodavac, koji je prema kvotnom sistemu, obavezan zaposliti lice sa invaliditetom, dužan je da za svako lice koje nije zaposlio, prilikom mjeseče isplate zarada i naknade zarada zaposlenih, uplati poseban doprinos za profesionalnu rehabilitaciju i zapošljavanje lica sa invaliditetom.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  <a:defRPr/>
            </a:pPr>
            <a:endParaRPr lang="en-US" sz="1600" dirty="0" smtClean="0">
              <a:effectLst/>
              <a:ea typeface="Calibri" pitchFamily="34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Poslodavac koji ima do 10 zaposlenih nije obveznik uplate doprinosa.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  <a:defRPr/>
            </a:pPr>
            <a:endParaRPr lang="en-US" sz="1600" dirty="0" smtClean="0">
              <a:effectLst/>
              <a:ea typeface="Calibri" pitchFamily="34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Poslodavac koji ima od 10 do 20 zaposlenih plaća doprinos po stopi</a:t>
            </a:r>
            <a:br>
              <a:rPr lang="sr-Latn-CS" sz="1600" b="1" dirty="0" smtClean="0">
                <a:effectLst/>
                <a:ea typeface="Calibri" pitchFamily="34" charset="0"/>
                <a:cs typeface="Arial" charset="0"/>
              </a:rPr>
            </a:b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 5% od prosječne mjesečne zarade u Crnoj Gori ;</a:t>
            </a:r>
          </a:p>
          <a:p>
            <a:pPr marL="0" indent="0" algn="just">
              <a:spcBef>
                <a:spcPct val="0"/>
              </a:spcBef>
              <a:buClrTx/>
              <a:buSzTx/>
              <a:buFont typeface="Wingdings" pitchFamily="2" charset="2"/>
              <a:buNone/>
              <a:tabLst>
                <a:tab pos="457200" algn="l"/>
              </a:tabLst>
              <a:defRPr/>
            </a:pPr>
            <a:endParaRPr lang="en-US" sz="1600" dirty="0" smtClean="0">
              <a:effectLst/>
              <a:ea typeface="Calibri" pitchFamily="34" charset="0"/>
              <a:cs typeface="Arial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Poslodavac koji ima više od 20 zaposlenih po stopi od 20% od</a:t>
            </a:r>
            <a:br>
              <a:rPr lang="sr-Latn-CS" sz="1600" b="1" dirty="0" smtClean="0">
                <a:effectLst/>
                <a:ea typeface="Calibri" pitchFamily="34" charset="0"/>
                <a:cs typeface="Arial" charset="0"/>
              </a:rPr>
            </a:b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 prosječne mjesečne zarade u Crnoj Gori ostverene u godini koja</a:t>
            </a:r>
            <a:br>
              <a:rPr lang="sr-Latn-CS" sz="1600" b="1" dirty="0" smtClean="0">
                <a:effectLst/>
                <a:ea typeface="Calibri" pitchFamily="34" charset="0"/>
                <a:cs typeface="Arial" charset="0"/>
              </a:rPr>
            </a:br>
            <a:r>
              <a:rPr lang="sr-Latn-CS" sz="1600" b="1" dirty="0" smtClean="0">
                <a:effectLst/>
                <a:ea typeface="Calibri" pitchFamily="34" charset="0"/>
                <a:cs typeface="Arial" charset="0"/>
              </a:rPr>
              <a:t> prethodi plaćanju doprinosa;</a:t>
            </a:r>
            <a:endParaRPr lang="sr-Latn-CS" sz="1600" dirty="0" smtClean="0">
              <a:effectLst/>
              <a:ea typeface="Calibri" pitchFamily="34" charset="0"/>
              <a:cs typeface="Arial" charset="0"/>
            </a:endParaRPr>
          </a:p>
          <a:p>
            <a:pPr marL="0" indent="0">
              <a:tabLst>
                <a:tab pos="457200" algn="l"/>
              </a:tabLst>
              <a:defRPr/>
            </a:pPr>
            <a:endParaRPr lang="en-US" sz="1600" dirty="0" smtClean="0"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534400" cy="4073525"/>
          </a:xfrm>
        </p:spPr>
        <p:txBody>
          <a:bodyPr/>
          <a:lstStyle/>
          <a:p>
            <a:pPr>
              <a:defRPr/>
            </a:pPr>
            <a:r>
              <a:rPr lang="x-none" sz="2500" dirty="0" smtClean="0">
                <a:latin typeface="Arial" pitchFamily="34" charset="0"/>
                <a:cs typeface="Arial" pitchFamily="34" charset="0"/>
              </a:rPr>
              <a:t>Zapošljavanje lica sa invaliditetom- Dvostruka dobit za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poslodavce:</a:t>
            </a:r>
            <a:r>
              <a:rPr lang="sr-Latn-CS" sz="2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r-Latn-CS" sz="2500" dirty="0" smtClean="0">
                <a:latin typeface="Arial" pitchFamily="34" charset="0"/>
                <a:cs typeface="Arial" pitchFamily="34" charset="0"/>
              </a:rPr>
            </a:br>
            <a:endParaRPr lang="x-none" sz="25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sr-Latn-CS" sz="2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-</a:t>
            </a:r>
            <a:r>
              <a:rPr lang="sr-Latn-C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subvencija </a:t>
            </a:r>
            <a:r>
              <a:rPr lang="x-none" sz="2500" dirty="0" smtClean="0">
                <a:latin typeface="Arial" pitchFamily="34" charset="0"/>
                <a:cs typeface="Arial" pitchFamily="34" charset="0"/>
              </a:rPr>
              <a:t>zarade za svako zaposleno lice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sa </a:t>
            </a:r>
            <a:r>
              <a:rPr lang="sr-Latn-CS" sz="2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r-Latn-CS" sz="2500" dirty="0" smtClean="0">
                <a:latin typeface="Arial" pitchFamily="34" charset="0"/>
                <a:cs typeface="Arial" pitchFamily="34" charset="0"/>
              </a:rPr>
            </a:br>
            <a:r>
              <a:rPr lang="sr-Latn-CS" sz="25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invaliditetom</a:t>
            </a:r>
            <a:endParaRPr lang="x-none" sz="25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sr-Latn-CS" sz="2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- </a:t>
            </a:r>
            <a:r>
              <a:rPr lang="x-none" sz="2500" dirty="0" smtClean="0">
                <a:latin typeface="Arial" pitchFamily="34" charset="0"/>
                <a:cs typeface="Arial" pitchFamily="34" charset="0"/>
              </a:rPr>
              <a:t>oslobađanje od obaveze plaćanja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posebnog </a:t>
            </a:r>
            <a:r>
              <a:rPr lang="sr-Latn-CS" sz="2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r-Latn-CS" sz="2500" dirty="0" smtClean="0">
                <a:latin typeface="Arial" pitchFamily="34" charset="0"/>
                <a:cs typeface="Arial" pitchFamily="34" charset="0"/>
              </a:rPr>
            </a:br>
            <a:r>
              <a:rPr lang="sr-Latn-CS" sz="25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x-none" sz="2500" smtClean="0">
                <a:latin typeface="Arial" pitchFamily="34" charset="0"/>
                <a:cs typeface="Arial" pitchFamily="34" charset="0"/>
              </a:rPr>
              <a:t>doprinosa</a:t>
            </a:r>
            <a:endParaRPr lang="x-none" sz="25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28625" y="785813"/>
            <a:ext cx="8072438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normAutofit fontScale="97500" lnSpcReduction="10000"/>
          </a:bodyPr>
          <a:lstStyle/>
          <a:p>
            <a:pPr>
              <a:defRPr/>
            </a:pPr>
            <a:endParaRPr lang="sl-SI" sz="29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r>
              <a:rPr lang="sl-SI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Poziv</a:t>
            </a:r>
          </a:p>
          <a:p>
            <a:pPr>
              <a:defRPr/>
            </a:pPr>
            <a:r>
              <a:rPr lang="sl-SI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za </a:t>
            </a:r>
            <a:r>
              <a:rPr lang="en-US" sz="29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finansiranje</a:t>
            </a:r>
            <a:r>
              <a:rPr lang="en-US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projekata</a:t>
            </a:r>
            <a:r>
              <a:rPr lang="en-US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x-none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zapošljavanja lica sa invaliditetom-gra</a:t>
            </a:r>
            <a:r>
              <a:rPr lang="en-US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n</a:t>
            </a:r>
            <a:r>
              <a:rPr lang="x-none" sz="29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t šeme</a:t>
            </a:r>
            <a:endParaRPr lang="sl-SI" sz="29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sz="3300" b="1" i="1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b="1" i="1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sz="33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sz="33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sz="33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endParaRPr lang="sl-SI" sz="3300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r>
              <a:rPr lang="sl-SI" sz="25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      </a:t>
            </a:r>
          </a:p>
          <a:p>
            <a:pPr>
              <a:defRPr/>
            </a:pPr>
            <a:r>
              <a:rPr lang="sl-SI" sz="33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      21.03.2017. -  21.04.2017. godine</a:t>
            </a:r>
            <a:endParaRPr lang="en-US" sz="3300" dirty="0">
              <a:solidFill>
                <a:srgbClr val="00B0F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9459" name="Picture 3" descr="C:\Documents and Settings\dankac\Desktop\slicice za brosure\osi 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971800"/>
            <a:ext cx="2071688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539750" y="1341438"/>
            <a:ext cx="8143875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Ciljevi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poziva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lang="sl-SI" sz="2400" b="1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>
              <a:tabLst>
                <a:tab pos="457200" algn="l"/>
              </a:tabLst>
            </a:pPr>
            <a:endParaRPr lang="sl-SI" sz="2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tabLst>
                <a:tab pos="457200" algn="l"/>
              </a:tabLst>
            </a:pP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Prevencija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socijalne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isključenosti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</a:p>
          <a:p>
            <a:pPr algn="just">
              <a:tabLst>
                <a:tab pos="457200" algn="l"/>
              </a:tabLst>
            </a:pP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Uspostavljanje ravnopravnih uslova na tržištu rada i pružanje </a:t>
            </a:r>
            <a:b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 jednakih mogućnosti;</a:t>
            </a:r>
          </a:p>
          <a:p>
            <a:pPr algn="l">
              <a:tabLst>
                <a:tab pos="457200" algn="l"/>
              </a:tabLst>
            </a:pP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Povećanje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stručnih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radnih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kvalifikacija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kao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brže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uključivanje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u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radne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društvene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procese</a:t>
            </a: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Otvaranje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novih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radnih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mjesta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Podizanje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svijesti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javnosti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, a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prije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svega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poslodavaca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, o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radnim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kapacitetima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kao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o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mogućnostima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benefitima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zapošljavanja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228600" y="836613"/>
            <a:ext cx="8763000" cy="717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l-SI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Finansijska sredstva</a:t>
            </a:r>
            <a:endParaRPr lang="sl-SI" sz="2400" b="1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sl-SI" sz="2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r>
              <a:rPr lang="sl-SI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Ukupna raspoloživa suma na raspolaganju – 3.000.000,00 €</a:t>
            </a:r>
            <a:endParaRPr lang="sl-SI" sz="1800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en-US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Mjera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I 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–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Aktivna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politika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zapošljavanja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zapošljavanje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– 2.000.000,00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minimalni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iznos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granta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– 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30.000,00 </a:t>
            </a:r>
            <a: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maksimalni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iznos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granta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– 70.000,00 </a:t>
            </a:r>
            <a: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just"/>
            <a:endParaRPr lang="en-US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Mjera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II 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–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Stvaranje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uslova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povećanje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zapošljivosti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invaliditetom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– 1.000.000,00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b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sl-SI" sz="20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r>
              <a:rPr lang="sl-SI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	minimalni iznos granta –    10.000,00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l-SI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maksimalni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iznos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granta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– </a:t>
            </a:r>
            <a:r>
              <a:rPr lang="sr-Latn-ME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lang="en-US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0.000,00 </a:t>
            </a:r>
            <a:r>
              <a:rPr lang="sl-SI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€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just"/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sl-SI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sl-SI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r>
              <a:rPr lang="en-US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1" algn="just"/>
            <a:endParaRPr lang="en-US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pic>
        <p:nvPicPr>
          <p:cNvPr id="21507" name="Picture 3" descr="D:\sanja-staro\slike za prezentaciju\nov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5010150"/>
            <a:ext cx="2209800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285750" y="1997075"/>
            <a:ext cx="88582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sl-SI" sz="1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sl-SI" sz="1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Fizička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pravna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lica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koja</a:t>
            </a:r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   </a:t>
            </a:r>
            <a:endParaRPr lang="sl-SI" sz="2000" i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sr-Latn-CS" sz="2000" i="1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okviru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svojih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konstitutivnih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akata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ili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akata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projektnih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partnera</a:t>
            </a: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imaju</a:t>
            </a:r>
            <a:r>
              <a:rPr lang="sr-Latn-C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jasno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definisanu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aktivnost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koju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predlažu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u </a:t>
            </a:r>
            <a:r>
              <a:rPr lang="en-GB" sz="2000" dirty="0" err="1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projektu</a:t>
            </a:r>
            <a:r>
              <a:rPr lang="en-GB" sz="2000" dirty="0">
                <a:solidFill>
                  <a:srgbClr val="F2F2F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; </a:t>
            </a:r>
            <a:endParaRPr lang="sl-SI" sz="2000" dirty="0">
              <a:solidFill>
                <a:srgbClr val="F2F2F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Tx/>
              <a:buChar char="•"/>
            </a:pP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su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direktno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odgovorna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pripremu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upravljanje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projektnim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aktivnostima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lang="sl-SI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Tx/>
              <a:buChar char="•"/>
            </a:pP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dokažu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učešće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u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minimalnoj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vrijednosti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od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5%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ukupno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opravdanih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troškova</a:t>
            </a: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projekta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u </a:t>
            </a:r>
            <a:r>
              <a:rPr lang="en-US" sz="20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novcu</a:t>
            </a:r>
            <a:r>
              <a:rPr lang="en-US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lang="sl-SI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/>
            <a:endParaRPr lang="en-US" i="1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676400" y="12192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Ko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može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da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podnese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prijavu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Calibri" pitchFamily="34" charset="0"/>
              </a:rPr>
              <a:t>?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457200" y="944563"/>
            <a:ext cx="8286750" cy="584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114300" algn="l"/>
              </a:tabLst>
            </a:pPr>
            <a:r>
              <a:rPr lang="sl-SI" sz="1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</a:t>
            </a:r>
            <a:r>
              <a:rPr lang="en-US" sz="18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NEOPRAVDANOST  </a:t>
            </a:r>
            <a:r>
              <a:rPr lang="sl-SI" sz="1800" b="1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PODNOSIOCA PREDLOGA PROJEKTA</a:t>
            </a:r>
            <a:endParaRPr lang="en-US" sz="1800" b="1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tabLst>
                <a:tab pos="114300" algn="l"/>
              </a:tabLst>
            </a:pPr>
            <a:r>
              <a:rPr lang="sl-SI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Podnosilac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prijave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čije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učešće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nije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opravdano</a:t>
            </a:r>
            <a:endParaRPr lang="sl-SI" sz="1800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tabLst>
                <a:tab pos="114300" algn="l"/>
              </a:tabLst>
            </a:pPr>
            <a:endParaRPr lang="en-US" sz="1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nije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registrovan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nema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važeću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dozvolu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odnosno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odobrenje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nadležnog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organa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za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600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obavljanje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djelatnosti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najmanje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12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mjeseci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prije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podnošenja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prijave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sl-SI" sz="1600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tabLst>
                <a:tab pos="114300" algn="l"/>
              </a:tabLst>
            </a:pP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u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postupku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stečaja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likvidacije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prestao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obavljati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djelatnost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sl-SI" sz="1600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114300" algn="l"/>
              </a:tabLst>
            </a:pP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nije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uredno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izvršio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obavezu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plaćanja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doprinosa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za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socijalno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osiguranje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obavezu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plaćanja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dospjelih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poreza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, u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skladu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sa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zakonskim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propisima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sl-SI" sz="1600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114300" algn="l"/>
              </a:tabLst>
            </a:pP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nije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dostavio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dostavio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netačne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podatke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koji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traže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pozivom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za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podnošenje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600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predloga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projekata</a:t>
            </a:r>
            <a:r>
              <a:rPr lang="en-US" sz="16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sl-SI" sz="1600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114300" algn="l"/>
              </a:tabLst>
            </a:pP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nije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uredno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izvršavao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prethodne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ugovorne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obaveze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prema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Zavodu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zapošljavanje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lang="sl-SI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tabLst>
                <a:tab pos="114300" algn="l"/>
              </a:tabLst>
            </a:pP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ü"/>
              <a:tabLst>
                <a:tab pos="114300" algn="l"/>
              </a:tabLst>
            </a:pPr>
            <a:r>
              <a:rPr lang="sl-SI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kojem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izrečena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pravosnažna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presuda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, u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periodu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od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dvije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godine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prije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podnošenja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prijave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izvršeno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krivično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zločinačkog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udruživanja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krivično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korupcije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krivično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prevare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krivično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novca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krivično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u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vezi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obavljanja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svoje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djelatnosti</a:t>
            </a:r>
            <a:r>
              <a:rPr lang="sr-Latn-C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im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izrečena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mjera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zabrane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obavljanja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te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djelatnosti</a:t>
            </a:r>
            <a:r>
              <a:rPr lang="sr-Latn-C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br>
              <a:rPr lang="sr-Latn-CS" sz="1600" dirty="0"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ü"/>
              <a:tabLst>
                <a:tab pos="114300" algn="l"/>
              </a:tabLst>
            </a:pPr>
            <a:r>
              <a:rPr lang="sr-Latn-C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odnio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projektni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predlog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koji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je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finansiran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iz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Budžeta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Crne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Gore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ili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sredstava</a:t>
            </a: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sr-Latn-C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međunarodnih</a:t>
            </a:r>
            <a:r>
              <a:rPr lang="en-US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fondova</a:t>
            </a:r>
            <a:endParaRPr lang="en-US" sz="16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pic>
        <p:nvPicPr>
          <p:cNvPr id="23555" name="Picture 2" descr="C:\Documents and Settings\sanjap\Desktop\slike za prezentaciju\min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133600"/>
            <a:ext cx="10668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Pravni okvir: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Ustav Crne Gore;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Zakon o zapošljavanju i ostvarivanju prava iz osiguranja od nezaposlenosti;</a:t>
            </a:r>
          </a:p>
          <a:p>
            <a:pPr>
              <a:lnSpc>
                <a:spcPct val="90000"/>
              </a:lnSpc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Zakon o profesionalnoj rehabilitaciji i zapošljavanju lica sa invaliditetom;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Zakon o radu;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Zakon o penzijsko-invalidskom osiguranju;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Pravilnici kojima se bliže uređuje postupak sprovođenja navedenih zakona  i dr.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</a:t>
            </a:r>
            <a:endPara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>
                <a:latin typeface="Arial" pitchFamily="34" charset="0"/>
                <a:cs typeface="Arial" pitchFamily="34" charset="0"/>
              </a:rPr>
              <a:t>Fond za profesionalnu rehabilitaciju i zapošljavanje lica sa invaliditetom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28600" y="1684338"/>
            <a:ext cx="8763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PROJEKAT</a:t>
            </a:r>
            <a:endParaRPr lang="sl-SI" sz="2400" b="1" dirty="0">
              <a:solidFill>
                <a:schemeClr val="tx2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sl-SI" sz="2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en-US" sz="2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Trajanje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projekta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lang="sr-Latn-C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najduže 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12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mjeseci</a:t>
            </a:r>
            <a:endParaRPr lang="sl-SI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en-US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Rok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završetak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aktivnosti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sr-Latn-C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01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.07.201</a:t>
            </a:r>
            <a:r>
              <a:rPr lang="sr-Latn-C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8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godine</a:t>
            </a:r>
            <a:endParaRPr lang="sl-SI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endParaRPr lang="en-US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/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Lokacija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projekat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će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se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sprovoditi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Calibri" pitchFamily="34" charset="0"/>
                <a:cs typeface="Arial" pitchFamily="34" charset="0"/>
              </a:rPr>
              <a:t>na</a:t>
            </a:r>
            <a:r>
              <a:rPr lang="en-U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sr-Latn-CS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teritoriji Crne Gore</a:t>
            </a:r>
            <a:endParaRPr lang="en-US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Opravdane aktivnosti projekta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267200"/>
          </a:xfrm>
        </p:spPr>
        <p:txBody>
          <a:bodyPr/>
          <a:lstStyle/>
          <a:p>
            <a:pPr>
              <a:defRPr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Mjera I –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Aktivna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 politika zapošljavanja i zapošljavanje lica sa invaliditetom:</a:t>
            </a:r>
          </a:p>
          <a:p>
            <a:pPr lvl="1">
              <a:buFontTx/>
              <a:buChar char="-"/>
              <a:defRPr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brazovanje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i osposobljavanje odraslih</a:t>
            </a:r>
          </a:p>
          <a:p>
            <a:pPr lvl="1">
              <a:buFontTx/>
              <a:buChar char="-"/>
              <a:defRPr/>
            </a:pPr>
            <a:r>
              <a:rPr lang="sr-Latn-CS" sz="2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sposobljavanje 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za rad kod poslodavca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apošljavanje lica sa invaliditetom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rilagođavanje radnog mjesta i uslova rada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tklanjanje barijera pristupu radnom mjestu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abavka opreme i materijala u svrhu otvaranja novih radnih mjesta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tvaranje novih radnih mjesta</a:t>
            </a:r>
          </a:p>
          <a:p>
            <a:pPr lvl="1">
              <a:buFontTx/>
              <a:buChar char="-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x-none" sz="2000" dirty="0" smtClean="0">
                <a:latin typeface="Arial" pitchFamily="34" charset="0"/>
                <a:cs typeface="Arial" pitchFamily="34" charset="0"/>
              </a:rPr>
              <a:t>ruge mjere i aktivnosti kojima se omogućava zapošljavanje  lica sa invaliditetom</a:t>
            </a:r>
          </a:p>
          <a:p>
            <a:pPr>
              <a:buFontTx/>
              <a:buChar char="-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Opravdane aktivnosti projekta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839200" cy="4495800"/>
          </a:xfrm>
        </p:spPr>
        <p:txBody>
          <a:bodyPr/>
          <a:lstStyle/>
          <a:p>
            <a:pPr>
              <a:defRPr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Mjera II – Stvaranje uslova za povećanje zapošljivosti lica sa invaliditetom:</a:t>
            </a:r>
          </a:p>
          <a:p>
            <a:pPr lvl="1">
              <a:buFontTx/>
              <a:buChar char="-"/>
              <a:defRPr/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mjere</a:t>
            </a:r>
            <a:r>
              <a:rPr lang="x-none" sz="1900" dirty="0" smtClean="0">
                <a:latin typeface="Arial" pitchFamily="34" charset="0"/>
                <a:cs typeface="Arial" pitchFamily="34" charset="0"/>
              </a:rPr>
              <a:t> i aktivnosti profesionalne rehabilitacije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motivisanje lica za uključivanje na tržište rada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profesionalna orijentacija lica sa invaliditetom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aktivnosti usmjerene ka povećanju nivoa znanja i vještina lica   sa invaliditetom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aktivnosti podsticaja razvoja programa obrazovanja odraslih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aktivnosti usmjerene na podizanje svijesti javnosti, a prije svega poslodavaca o mogućnostima i benefitima zapošljavanja lica sa invaliditetom</a:t>
            </a:r>
          </a:p>
          <a:p>
            <a:pPr lvl="1">
              <a:buFontTx/>
              <a:buChar char="-"/>
              <a:defRPr/>
            </a:pPr>
            <a:r>
              <a:rPr lang="x-none" sz="1900" dirty="0" smtClean="0">
                <a:latin typeface="Arial" pitchFamily="34" charset="0"/>
                <a:cs typeface="Arial" pitchFamily="34" charset="0"/>
              </a:rPr>
              <a:t>druge mjere i aktivnosti kojima se stvaraju uslovi za povećanje zapošljivosti lica sa invaliditetom</a:t>
            </a:r>
          </a:p>
          <a:p>
            <a:pPr>
              <a:buFontTx/>
              <a:buChar char="-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539750" y="1531938"/>
            <a:ext cx="8001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pl-PL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pl-PL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Ciljna grupa poziva 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8725"/>
          </a:xfrm>
        </p:spPr>
        <p:txBody>
          <a:bodyPr/>
          <a:lstStyle/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Lica sa invaliditetom kojima je status utvrđen propisima iz 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oblasti obrazovanja</a:t>
            </a:r>
            <a:endParaRPr lang="sr-Latn-C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x-none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Lica sa invaliditetom kojima je status utvrđen u smislu propisa o penzijsko invalidskom osiguranju ili o 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boračko-invalidskoj zaštiti</a:t>
            </a:r>
            <a:endParaRPr lang="sr-Latn-C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x-none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Lica koja su ostvarila status lica sa invaliditetom na osnovu rješenja nadležne komisije 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za profesionalnu</a:t>
            </a:r>
            <a:r>
              <a:rPr lang="sr-Latn-C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2000" smtClean="0">
                <a:latin typeface="Arial" pitchFamily="34" charset="0"/>
                <a:cs typeface="Arial" pitchFamily="34" charset="0"/>
              </a:rPr>
              <a:t>rehabilitaciju Zavoda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142875" y="1428750"/>
            <a:ext cx="8786813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sl-SI" sz="170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700"/>
          </a:p>
          <a:p>
            <a:pPr algn="just"/>
            <a:endParaRPr lang="sl-SI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Broj uključenih lica sa invaliditetom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2362200"/>
            <a:ext cx="8686800" cy="4495800"/>
          </a:xfrm>
        </p:spPr>
        <p:txBody>
          <a:bodyPr/>
          <a:lstStyle/>
          <a:p>
            <a:pPr>
              <a:defRPr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Mjera I – Aktivna politika zapošljavanja i zapošljavanje lica </a:t>
            </a:r>
            <a:r>
              <a:rPr lang="x-none" sz="2000" b="1" smtClean="0">
                <a:latin typeface="Arial" pitchFamily="34" charset="0"/>
                <a:cs typeface="Arial" pitchFamily="34" charset="0"/>
              </a:rPr>
              <a:t>sa invaliditetom</a:t>
            </a:r>
            <a:r>
              <a:rPr lang="sr-Latn-C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sr-Latn-CS" sz="2000" b="1" dirty="0" smtClean="0">
                <a:latin typeface="Arial" pitchFamily="34" charset="0"/>
                <a:cs typeface="Arial" pitchFamily="34" charset="0"/>
              </a:rPr>
            </a:br>
            <a:endParaRPr lang="x-none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u projekte mora biti uključeno najmanje 6 lica sa invaliditetom i zaposleno najmanje 4 lica u najkraćem trajanju od ½ projekta</a:t>
            </a:r>
          </a:p>
          <a:p>
            <a:pPr algn="just">
              <a:buFont typeface="Wingdings" pitchFamily="2" charset="2"/>
              <a:buNone/>
              <a:defRPr/>
            </a:pPr>
            <a:endParaRPr lang="x-none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posebna obaveza zapošljavanja najmanje 2 lica nakon završetka projekta u najkraćem trajanju od 6 mjeseci, za one projektne predloge koji predviđaju nabavku opreme i materijala u svrhu  otvaranja novog radnog mjesta i zapošljavanja lica sa invaliditetom na tim radnim mjestima. Ova obaveza se odnosi na one projekte koji predlažu nabavku opreme i materijala u minimalnom iznosu od 10.000,00 €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142875" y="1428750"/>
            <a:ext cx="8786813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sl-SI" sz="170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700"/>
          </a:p>
          <a:p>
            <a:pPr algn="just"/>
            <a:endParaRPr lang="sl-SI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Broj uključenih lica sa invaliditetom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92525"/>
          </a:xfrm>
        </p:spPr>
        <p:txBody>
          <a:bodyPr/>
          <a:lstStyle/>
          <a:p>
            <a:pPr>
              <a:defRPr/>
            </a:pP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Mjera II –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Stvaranje</a:t>
            </a:r>
            <a:r>
              <a:rPr lang="x-none" sz="2000" b="1" dirty="0" smtClean="0">
                <a:latin typeface="Arial" pitchFamily="34" charset="0"/>
                <a:cs typeface="Arial" pitchFamily="34" charset="0"/>
              </a:rPr>
              <a:t> uslova za povećanje zapošljivosti lica </a:t>
            </a:r>
            <a:r>
              <a:rPr lang="x-none" sz="2000" b="1" smtClean="0">
                <a:latin typeface="Arial" pitchFamily="34" charset="0"/>
                <a:cs typeface="Arial" pitchFamily="34" charset="0"/>
              </a:rPr>
              <a:t>sa invalid</a:t>
            </a:r>
            <a:r>
              <a:rPr lang="sr-Latn-CS" sz="2000" b="1" dirty="0" smtClean="0">
                <a:latin typeface="Arial" pitchFamily="34" charset="0"/>
                <a:cs typeface="Arial" pitchFamily="34" charset="0"/>
              </a:rPr>
              <a:t>itetom</a:t>
            </a:r>
            <a:br>
              <a:rPr lang="sr-Latn-CS" sz="2000" b="1" dirty="0" smtClean="0">
                <a:latin typeface="Arial" pitchFamily="34" charset="0"/>
                <a:cs typeface="Arial" pitchFamily="34" charset="0"/>
              </a:rPr>
            </a:br>
            <a:endParaRPr lang="x-none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FontTx/>
              <a:buChar char="-"/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u projekte potrebno uključiti najmanje 3 lica sa invaliditetom, </a:t>
            </a:r>
          </a:p>
          <a:p>
            <a:pPr lvl="1">
              <a:buFontTx/>
              <a:buChar char="-"/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napomena - za projekte iz mjere II javnog poziva ne postoji obaveza zapošljavanja lica sa invaliditetom</a:t>
            </a:r>
          </a:p>
          <a:p>
            <a:pPr>
              <a:buFont typeface="Wingdings" pitchFamily="2" charset="2"/>
              <a:buNone/>
              <a:defRPr/>
            </a:pPr>
            <a:endParaRPr lang="x-non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x-none" sz="2800" dirty="0" smtClean="0">
                <a:latin typeface="Arial" pitchFamily="34" charset="0"/>
                <a:cs typeface="Arial" pitchFamily="34" charset="0"/>
              </a:rPr>
              <a:t>Prijava predloga projekata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92525"/>
          </a:xfrm>
        </p:spPr>
        <p:txBody>
          <a:bodyPr/>
          <a:lstStyle/>
          <a:p>
            <a:pPr algn="just">
              <a:buFontTx/>
              <a:buChar char="-"/>
              <a:tabLst>
                <a:tab pos="900113" algn="l"/>
                <a:tab pos="1349375" algn="l"/>
              </a:tabLst>
              <a:defRPr/>
            </a:pPr>
            <a:r>
              <a:rPr lang="x-none" sz="2800" b="1" dirty="0" smtClean="0">
                <a:latin typeface="Arial" charset="0"/>
                <a:ea typeface="Times New Roman" pitchFamily="18" charset="0"/>
                <a:cs typeface="Arial" charset="0"/>
              </a:rPr>
              <a:t>Krajnji rok za predaju predloga projekata je 21.04.2017. godine u 15 časova</a:t>
            </a:r>
          </a:p>
          <a:p>
            <a:pPr algn="just">
              <a:buFont typeface="Wingdings" pitchFamily="2" charset="2"/>
              <a:buNone/>
              <a:tabLst>
                <a:tab pos="900113" algn="l"/>
                <a:tab pos="1349375" algn="l"/>
              </a:tabLst>
              <a:defRPr/>
            </a:pPr>
            <a:endParaRPr lang="x-none" sz="2800" b="1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algn="just">
              <a:buFontTx/>
              <a:buChar char="-"/>
              <a:tabLst>
                <a:tab pos="900113" algn="l"/>
                <a:tab pos="1349375" algn="l"/>
              </a:tabLst>
              <a:defRPr/>
            </a:pPr>
            <a:r>
              <a:rPr lang="x-none" sz="2800" b="1" dirty="0" smtClean="0">
                <a:latin typeface="Arial" charset="0"/>
                <a:ea typeface="Times New Roman" pitchFamily="18" charset="0"/>
                <a:cs typeface="Arial" charset="0"/>
              </a:rPr>
              <a:t>Projektna dokumentacija se može naći na sajtu Zavoda za zapošljavanje Crne Gore </a:t>
            </a:r>
            <a:r>
              <a:rPr lang="x-none" sz="2800" b="1" smtClean="0">
                <a:latin typeface="Arial" charset="0"/>
                <a:ea typeface="Times New Roman" pitchFamily="18" charset="0"/>
                <a:cs typeface="Arial" charset="0"/>
              </a:rPr>
              <a:t>– </a:t>
            </a:r>
            <a:r>
              <a:rPr lang="en-US" sz="2800" b="1" dirty="0" smtClean="0">
                <a:latin typeface="Arial" charset="0"/>
                <a:ea typeface="Times New Roman" pitchFamily="18" charset="0"/>
                <a:cs typeface="Arial" charset="0"/>
                <a:hlinkClick r:id="rId2"/>
              </a:rPr>
              <a:t>http://www.zzzcg.me/poziv-za-finansiranje-projekata-zaposljavanja-lica-sa-invaliditetom-grant-sema/</a:t>
            </a:r>
            <a:endParaRPr lang="sr-Latn-CS" sz="2800" b="1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algn="just">
              <a:buFontTx/>
              <a:buChar char="-"/>
              <a:tabLst>
                <a:tab pos="900113" algn="l"/>
                <a:tab pos="1349375" algn="l"/>
              </a:tabLst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357188" y="1138247"/>
            <a:ext cx="850106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900113" algn="l"/>
                <a:tab pos="1349375" algn="l"/>
              </a:tabLst>
            </a:pPr>
            <a:r>
              <a:rPr lang="sl-SI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</a:t>
            </a:r>
          </a:p>
          <a:p>
            <a:pPr algn="just">
              <a:tabLst>
                <a:tab pos="900113" algn="l"/>
                <a:tab pos="1349375" algn="l"/>
              </a:tabLst>
            </a:pPr>
            <a:endParaRPr lang="en-US" sz="1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>
              <a:buFontTx/>
              <a:buChar char="-"/>
              <a:tabLst>
                <a:tab pos="900113" algn="l"/>
                <a:tab pos="1349375" algn="l"/>
              </a:tabLst>
            </a:pPr>
            <a:endParaRPr lang="sl-SI" sz="1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>
              <a:buFontTx/>
              <a:buChar char="-"/>
              <a:tabLst>
                <a:tab pos="900113" algn="l"/>
                <a:tab pos="1349375" algn="l"/>
              </a:tabLst>
            </a:pPr>
            <a:r>
              <a:rPr lang="sl-SI" sz="1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Dokumentacija sa sajta Zavoda:</a:t>
            </a:r>
          </a:p>
          <a:p>
            <a:pPr algn="just">
              <a:tabLst>
                <a:tab pos="900113" algn="l"/>
                <a:tab pos="1349375" algn="l"/>
              </a:tabLst>
            </a:pPr>
            <a:endParaRPr lang="sl-SI" sz="1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  <a:tabLst>
                <a:tab pos="900113" algn="l"/>
                <a:tab pos="1349375" algn="l"/>
              </a:tabLst>
            </a:pPr>
            <a:r>
              <a:rPr lang="en-US" sz="18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Prijavni</a:t>
            </a:r>
            <a:r>
              <a:rPr lang="en-US" sz="1800" b="1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8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formular</a:t>
            </a:r>
            <a:r>
              <a:rPr lang="en-US" sz="1800" b="1" dirty="0"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en-US" sz="1800" b="1" dirty="0" err="1">
                <a:latin typeface="Arial" pitchFamily="34" charset="0"/>
                <a:ea typeface="Calibri" pitchFamily="34" charset="0"/>
                <a:cs typeface="Arial" pitchFamily="34" charset="0"/>
              </a:rPr>
              <a:t>Prilog</a:t>
            </a:r>
            <a:r>
              <a:rPr lang="en-US" sz="1800" b="1" dirty="0">
                <a:latin typeface="Arial" pitchFamily="34" charset="0"/>
                <a:ea typeface="Calibri" pitchFamily="34" charset="0"/>
                <a:cs typeface="Arial" pitchFamily="34" charset="0"/>
              </a:rPr>
              <a:t> 1)</a:t>
            </a: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GB" sz="18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Budžet</a:t>
            </a:r>
            <a:r>
              <a:rPr lang="en-GB" sz="18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GB" sz="1800" dirty="0" err="1">
                <a:latin typeface="Arial" pitchFamily="34" charset="0"/>
                <a:ea typeface="Calibri" pitchFamily="34" charset="0"/>
                <a:cs typeface="Times New Roman" pitchFamily="18" charset="0"/>
              </a:rPr>
              <a:t>Prilog</a:t>
            </a:r>
            <a:r>
              <a:rPr lang="en-GB" sz="18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2)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GB" sz="1800" dirty="0" err="1">
                <a:latin typeface="Arial" pitchFamily="34" charset="0"/>
                <a:cs typeface="Times New Roman" pitchFamily="18" charset="0"/>
              </a:rPr>
              <a:t>Logički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okvir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(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Prilog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3)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Finansijski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identifikacioni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obrazac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Prilog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4 )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Izjava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podnosioca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sl-SI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Prilog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 5);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Izjava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o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partnerstvu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potpisana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od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strane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podnosioca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sl-SI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svih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partnera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Prilog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6);</a:t>
            </a:r>
          </a:p>
          <a:p>
            <a:pPr algn="just">
              <a:buFontTx/>
              <a:buChar char="•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Obrazac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izjave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pomoć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male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vrijednosti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(de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minimis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) (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Prilog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7)</a:t>
            </a:r>
            <a:endParaRPr lang="sl-SI" sz="1800" dirty="0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Prijava predloga projekata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Prijava predloga projekata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610600" cy="4724400"/>
          </a:xfrm>
        </p:spPr>
        <p:txBody>
          <a:bodyPr/>
          <a:lstStyle/>
          <a:p>
            <a:pPr algn="just">
              <a:buFont typeface="Wingdings" pitchFamily="2" charset="2"/>
              <a:buNone/>
              <a:tabLst>
                <a:tab pos="900113" algn="l"/>
                <a:tab pos="1349375" algn="l"/>
              </a:tabLst>
            </a:pP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Prateća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Calibri" pitchFamily="34" charset="0"/>
              </a:rPr>
              <a:t>dokumentacija</a:t>
            </a:r>
            <a:endParaRPr lang="sl-SI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buNone/>
              <a:tabLst>
                <a:tab pos="900113" algn="l"/>
                <a:tab pos="1349375" algn="l"/>
              </a:tabLst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1.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Rješenje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o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upisu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podnosioca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svih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partnera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u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registar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nadležnog</a:t>
            </a:r>
            <a:r>
              <a:rPr lang="sl-SI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l-SI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</a:b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organa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;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2.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Završni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račun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prethodnu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finansijsku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godine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podnosioca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;</a:t>
            </a:r>
          </a:p>
          <a:p>
            <a:pPr algn="just">
              <a:tabLst>
                <a:tab pos="900113" algn="l"/>
                <a:tab pos="1349375" algn="l"/>
              </a:tabLst>
            </a:pP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3.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Uvjerenje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Poreske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uprave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podosilac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svi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projektni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partneri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izmirili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obaveze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osnovu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poreza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doprinosa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na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lična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primanja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zaključno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sa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decembrom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2016.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godine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;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r>
              <a:rPr lang="sr-Latn-C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4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Rješenje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izvođača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profesionalne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rehabilitacije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o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ispunjavanju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uslova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rad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u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oblasti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profesionalne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rehabilitacije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licenca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organizatora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obrazovanja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rad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u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oblasti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obrazovanja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odraslih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ili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dokaz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je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podnešen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zahtjev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dobijanje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rješenja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odnosno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ea typeface="Calibri" pitchFamily="34" charset="0"/>
                <a:cs typeface="Calibri" pitchFamily="34" charset="0"/>
              </a:rPr>
              <a:t>licence</a:t>
            </a: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;</a:t>
            </a:r>
          </a:p>
          <a:p>
            <a:pPr algn="just">
              <a:tabLst>
                <a:tab pos="900113" algn="l"/>
                <a:tab pos="1349375" algn="l"/>
              </a:tabLst>
            </a:pPr>
            <a:r>
              <a:rPr lang="en-US" sz="18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PRATEĆA DOKUMENTACIJA MORA BITI U ORIGINALU I KAO OVJERENA KOPIJA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ChangeArrowheads="1"/>
          </p:cNvSpPr>
          <p:nvPr/>
        </p:nvSpPr>
        <p:spPr bwMode="auto">
          <a:xfrm>
            <a:off x="214313" y="1291739"/>
            <a:ext cx="85725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900113" algn="l"/>
                <a:tab pos="1349375" algn="l"/>
              </a:tabLst>
            </a:pPr>
            <a:endParaRPr lang="en-US" sz="24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Prijave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moraju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da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budu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dostavljene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u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zapečaćenoj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koverti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Šalju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se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kao</a:t>
            </a:r>
            <a: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preporučena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pošiljka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ili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se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lično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dostavljaju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na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adresu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Zavod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za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zapošljavanje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sr-Latn-CS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Crne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Gore,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Bulevar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8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revolucije</a:t>
            </a:r>
            <a:r>
              <a:rPr lang="en-GB" sz="1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br.5</a:t>
            </a:r>
            <a:endParaRPr lang="sl-SI" sz="1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koje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su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poslate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neki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drugi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način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(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npr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. fax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ili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e-mail)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ili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isporučene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</a:b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neku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drugu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adresu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neće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se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uzimati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u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obzir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.</a:t>
            </a:r>
            <a:endParaRPr lang="sl-SI" sz="1800" dirty="0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Podnosilac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prijave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provjerava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da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li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je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prijava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kompletna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upoređivanjem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listom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</a:b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za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provjeru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, prijave 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se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predaju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u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originalu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sa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dvije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Calibri" pitchFamily="34" charset="0"/>
                <a:cs typeface="Calibri" pitchFamily="34" charset="0"/>
              </a:rPr>
              <a:t>kopije</a:t>
            </a:r>
            <a:r>
              <a:rPr lang="en-U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P</a:t>
            </a:r>
            <a:r>
              <a:rPr lang="it-IT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rijavni formular,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</a:b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  </a:t>
            </a:r>
            <a:r>
              <a:rPr lang="it-IT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budžet i logički okvir predaju</a:t>
            </a:r>
            <a:r>
              <a:rPr lang="sr-Latn-CS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se</a:t>
            </a:r>
            <a:r>
              <a:rPr lang="it-IT" sz="1800" dirty="0">
                <a:latin typeface="Arial" pitchFamily="34" charset="0"/>
                <a:ea typeface="Calibri" pitchFamily="34" charset="0"/>
                <a:cs typeface="Calibri" pitchFamily="34" charset="0"/>
              </a:rPr>
              <a:t> i u CD-Rom-u.</a:t>
            </a:r>
            <a:endParaRPr lang="sl-SI" sz="1800" dirty="0">
              <a:latin typeface="Arial" pitchFamily="34" charset="0"/>
              <a:ea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  <a:tabLst>
                <a:tab pos="900113" algn="l"/>
                <a:tab pos="1349375" algn="l"/>
              </a:tabLst>
            </a:pPr>
            <a:r>
              <a:rPr lang="en-GB" sz="1800" dirty="0">
                <a:latin typeface="Arial" pitchFamily="34" charset="0"/>
                <a:cs typeface="Times New Roman" pitchFamily="18" charset="0"/>
              </a:rPr>
              <a:t>Na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koverti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moraju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da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budu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naznačeni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: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  <a:tabLst>
                <a:tab pos="900113" algn="l"/>
                <a:tab pos="1349375" algn="l"/>
              </a:tabLst>
            </a:pPr>
            <a:r>
              <a:rPr lang="sl-SI" sz="1800" dirty="0">
                <a:latin typeface="Arial" pitchFamily="34" charset="0"/>
                <a:cs typeface="Times New Roman" pitchFamily="18" charset="0"/>
              </a:rPr>
              <a:t>  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pun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naziv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i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adresa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podnosioca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prijave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i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  <a:tabLst>
                <a:tab pos="900113" algn="l"/>
                <a:tab pos="1349375" algn="l"/>
              </a:tabLst>
            </a:pPr>
            <a:r>
              <a:rPr lang="sl-SI" sz="1800" dirty="0">
                <a:latin typeface="Arial" pitchFamily="34" charset="0"/>
                <a:cs typeface="Times New Roman" pitchFamily="18" charset="0"/>
              </a:rPr>
              <a:t> 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broj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poziva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za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podnošenje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prijave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sa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naznakom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 „Ne </a:t>
            </a:r>
            <a:r>
              <a:rPr lang="en-GB" sz="1800" dirty="0" err="1">
                <a:latin typeface="Arial" pitchFamily="34" charset="0"/>
                <a:cs typeface="Times New Roman" pitchFamily="18" charset="0"/>
              </a:rPr>
              <a:t>otvaraj</a:t>
            </a:r>
            <a:r>
              <a:rPr lang="en-GB" sz="1800" dirty="0">
                <a:latin typeface="Arial" pitchFamily="34" charset="0"/>
                <a:cs typeface="Times New Roman" pitchFamily="18" charset="0"/>
              </a:rPr>
              <a:t>“</a:t>
            </a:r>
            <a:endParaRPr lang="en-US" sz="1800" dirty="0">
              <a:latin typeface="Arial" pitchFamily="34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  <a:tabLst>
                <a:tab pos="900113" algn="l"/>
                <a:tab pos="1349375" algn="l"/>
              </a:tabLst>
            </a:pPr>
            <a:r>
              <a:rPr lang="en-US" sz="1800" dirty="0">
                <a:latin typeface="Arial" pitchFamily="34" charset="0"/>
                <a:cs typeface="Times New Roman" pitchFamily="18" charset="0"/>
              </a:rPr>
              <a:t> 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mjera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poziva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za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koju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podnosi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projektni</a:t>
            </a:r>
            <a:r>
              <a:rPr lang="en-US" sz="18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Arial" pitchFamily="34" charset="0"/>
                <a:cs typeface="Times New Roman" pitchFamily="18" charset="0"/>
              </a:rPr>
              <a:t>predlog</a:t>
            </a:r>
            <a:endParaRPr lang="sl-SI" sz="1800" dirty="0">
              <a:latin typeface="Arial" pitchFamily="34" charset="0"/>
              <a:cs typeface="Times New Roman" pitchFamily="18" charset="0"/>
            </a:endParaRPr>
          </a:p>
          <a:p>
            <a:pPr algn="just">
              <a:tabLst>
                <a:tab pos="900113" algn="l"/>
                <a:tab pos="1349375" algn="l"/>
              </a:tabLst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Prijava predloga projekata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39825"/>
          </a:xfrm>
          <a:noFill/>
        </p:spPr>
        <p:txBody>
          <a:bodyPr/>
          <a:lstStyle/>
          <a:p>
            <a:r>
              <a:rPr lang="sl-S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 ZA PROFESIONALNU REHABILITACIJU I ZAPOŠLJAVANJE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19600"/>
          </a:xfrm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Fond je organizovan u Zavodu </a:t>
            </a:r>
          </a:p>
          <a:p>
            <a:pPr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Prema Zakonu, sredstva Fonda se obezbjeđuju iz:</a:t>
            </a:r>
            <a:b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sl-SI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Posebnog doprinosa koji uplaćuju poslodavci koji ne zaposle lica sa invaliditetom primjenom kvotnog sistema;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Budžeta Crne Gore;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Budžeta jedinice lokalne samouprave na čijoj teritoriji lice sa invaliditetom ima prebivalište;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Donacijom i drugom pomoći.</a:t>
            </a:r>
          </a:p>
          <a:p>
            <a:pPr lvl="1" algn="just">
              <a:lnSpc>
                <a:spcPct val="90000"/>
              </a:lnSpc>
              <a:buFontTx/>
              <a:buNone/>
              <a:defRPr/>
            </a:pPr>
            <a:endParaRPr lang="sl-SI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Savjet Fonda prati realizaciju mjera i aktivnosti profesionalne rehabilitacije kao i namjensko korišćenje sredstava u ove namjene</a:t>
            </a:r>
          </a:p>
          <a:p>
            <a:pPr algn="just">
              <a:lnSpc>
                <a:spcPct val="90000"/>
              </a:lnSpc>
              <a:defRPr/>
            </a:pPr>
            <a:r>
              <a:rPr lang="sl-SI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Do sada su sredstva isključivo obezbjeđivana iz posebnog doprinosa.</a:t>
            </a:r>
            <a:r>
              <a:rPr lang="sl-SI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endParaRPr lang="en-US" sz="3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Broj predloga projekta i grantova po podnosiocu prijave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Podnosilac prijave u okviru ovog poziva ne može da preda više od dva predloga projekta</a:t>
            </a:r>
          </a:p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Podnosiocu prijave ne može biti dodijeljeno više od jednog granta u okviru ovog poziva</a:t>
            </a:r>
          </a:p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Podnosilac prijave istovremeno može, samo jednom, biti partner drugom podnosiocu prijave</a:t>
            </a:r>
          </a:p>
          <a:p>
            <a:pPr>
              <a:defRPr/>
            </a:pPr>
            <a:r>
              <a:rPr lang="x-none" sz="2000" dirty="0" smtClean="0">
                <a:latin typeface="Arial" pitchFamily="34" charset="0"/>
                <a:cs typeface="Arial" pitchFamily="34" charset="0"/>
              </a:rPr>
              <a:t>Podnosilac prijave mora jasno naznačiti za koju mjeru javnog poziva predlaže svoju projektnu ideju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/>
          </p:cNvSpPr>
          <p:nvPr/>
        </p:nvSpPr>
        <p:spPr bwMode="auto">
          <a:xfrm>
            <a:off x="785813" y="1071563"/>
            <a:ext cx="7500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sl-SI" sz="1800">
                <a:latin typeface="Arial" pitchFamily="34" charset="0"/>
                <a:ea typeface="Calibri" pitchFamily="34" charset="0"/>
                <a:cs typeface="Arial" pitchFamily="34" charset="0"/>
              </a:rPr>
              <a:t>                   </a:t>
            </a:r>
            <a:endParaRPr lang="en-US" sz="180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x-none" sz="2500" dirty="0" smtClean="0"/>
              <a:t>Očekivani rezultati poziva</a:t>
            </a:r>
            <a:endParaRPr lang="en-US" sz="25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>
              <a:defRPr/>
            </a:pPr>
            <a:r>
              <a:rPr lang="x-none" sz="2000" dirty="0" smtClean="0"/>
              <a:t>Uključeno najmanje 500 lica sa invaliditetom</a:t>
            </a:r>
          </a:p>
          <a:p>
            <a:pPr>
              <a:defRPr/>
            </a:pPr>
            <a:r>
              <a:rPr lang="x-none" sz="2000" dirty="0" smtClean="0"/>
              <a:t>Osposobljeno za rad najmanje 90% učesnika projekta (Mjera I)</a:t>
            </a:r>
          </a:p>
          <a:p>
            <a:pPr>
              <a:defRPr/>
            </a:pPr>
            <a:r>
              <a:rPr lang="x-none" sz="2000" dirty="0" smtClean="0"/>
              <a:t>zaposleno u toku trajanja projekta najmanje 60% učesnika (Mjera I)</a:t>
            </a:r>
          </a:p>
          <a:p>
            <a:pPr>
              <a:defRPr/>
            </a:pPr>
            <a:r>
              <a:rPr lang="x-none" sz="2000" dirty="0" smtClean="0"/>
              <a:t>Realizovano najmanje 20% projekata koji za rezultat imaju zapošljavanje nakon projekta najmanje dva lica sa invaliditetom u najkraćem trajanju od šest mjeseci (Mjera I)</a:t>
            </a:r>
          </a:p>
          <a:p>
            <a:pPr>
              <a:defRPr/>
            </a:pPr>
            <a:r>
              <a:rPr lang="x-none" sz="2000" dirty="0" smtClean="0"/>
              <a:t>Najmanje 200 poslodavaca upoznato sa mogućnostima i benefitima zapošljavanja lica sa invaliditetom (Mjera II)</a:t>
            </a:r>
          </a:p>
          <a:p>
            <a:pPr>
              <a:defRPr/>
            </a:pPr>
            <a:r>
              <a:rPr lang="x-none" sz="2000" dirty="0" smtClean="0"/>
              <a:t>Najmanje 100 lica sa invaliditetom uključeno u projektne aktivnosti kojima se povećava njihov nivo znanja i vještina (Mjera 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6375" y="3716338"/>
            <a:ext cx="6477000" cy="58578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x-none" sz="3200" b="1">
                <a:latin typeface="Arial" pitchFamily="34" charset="0"/>
                <a:cs typeface="Arial" pitchFamily="34" charset="0"/>
              </a:rPr>
              <a:t>HVALA</a:t>
            </a:r>
            <a:endParaRPr lang="x-none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3063" y="5214938"/>
            <a:ext cx="6172200" cy="46196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sl-SI" sz="2400" dirty="0"/>
              <a:t>fondprz</a:t>
            </a:r>
            <a:r>
              <a:rPr lang="x-none" sz="2400"/>
              <a:t>@zzzcg.me</a:t>
            </a:r>
            <a:endParaRPr lang="x-none" sz="2400" dirty="0"/>
          </a:p>
        </p:txBody>
      </p:sp>
      <p:pic>
        <p:nvPicPr>
          <p:cNvPr id="36868" name="Picture 5" descr="C:\Documents and Settings\dankac\Desktop\slicice za brosure\osi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1557338"/>
            <a:ext cx="32861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8725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Definicija lica sa invaliditetom: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  <a:r>
              <a:rPr lang="sl-S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Lice sa invaliditetom je lice sa trajnim </a:t>
            </a:r>
            <a:r>
              <a:rPr lang="sr-Latn-C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posljedicama tjelesnog, senzornog, mentalnog ili duševnog oštećenja ili bolesti, koje se ne mogu otkloniti liječenjem ili medicinskom rehabilitacijom, a koje se suočava sa socijalnim i drugim ograničenjima, koja su od uticaja na radnu sposobnost i mogućnost zapošljavanja, održavanja zaposlenja i napredovanja u njemu i koje nema mogućnosti ili ima smanjene mogućnosti da se, pod ravnopravnim uslovima, uključi na tržište rada;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endParaRPr lang="sl-SI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1600" b="1" dirty="0" smtClean="0">
              <a:effectLst/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>
                <a:latin typeface="Arial" pitchFamily="34" charset="0"/>
                <a:cs typeface="Arial" pitchFamily="34" charset="0"/>
              </a:rPr>
              <a:t>Fond za profesionalnu rehabilitaciju i zapošljavanje lica sa invaliditetom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610600" cy="4800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Latn-CS" sz="2400" b="1" dirty="0" smtClean="0">
                <a:latin typeface="Arial" charset="0"/>
              </a:rPr>
              <a:t>	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Latn-CS" sz="2400" b="1" dirty="0" smtClean="0">
                <a:latin typeface="Arial" charset="0"/>
              </a:rPr>
              <a:t>Nezaposlena lica sa invaliditetom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Latn-CS" sz="1600" b="1" dirty="0" smtClean="0">
                <a:latin typeface="Arial" charset="0"/>
              </a:rPr>
              <a:t>-</a:t>
            </a:r>
            <a:r>
              <a:rPr lang="sr-Latn-CS" sz="2400" b="1" dirty="0" smtClean="0">
                <a:latin typeface="Arial" charset="0"/>
              </a:rPr>
              <a:t> </a:t>
            </a:r>
            <a:r>
              <a:rPr lang="sr-Latn-CS" sz="1600" b="1" dirty="0" smtClean="0">
                <a:latin typeface="Arial" charset="0"/>
              </a:rPr>
              <a:t>Na evidenciji Zavoda, na dan  </a:t>
            </a:r>
            <a:r>
              <a:rPr lang="sr-Latn-CS" sz="1600" b="1" dirty="0" smtClean="0">
                <a:latin typeface="Arial" charset="0"/>
              </a:rPr>
              <a:t>30.03.2017</a:t>
            </a:r>
            <a:r>
              <a:rPr lang="sr-Latn-CS" sz="1600" b="1" dirty="0" smtClean="0">
                <a:latin typeface="Arial" charset="0"/>
              </a:rPr>
              <a:t>. godine nalazilo se </a:t>
            </a:r>
            <a:r>
              <a:rPr lang="sr-Latn-CS" sz="1600" b="1" dirty="0" smtClean="0">
                <a:latin typeface="Arial" charset="0"/>
              </a:rPr>
              <a:t>5176 </a:t>
            </a:r>
            <a:r>
              <a:rPr lang="sr-Latn-CS" sz="1600" b="1" dirty="0" smtClean="0">
                <a:latin typeface="Arial" charset="0"/>
              </a:rPr>
              <a:t>lica sa invaliditetom.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Latn-CS" sz="1600" b="1" dirty="0" smtClean="0">
                <a:latin typeface="Arial" charset="0"/>
              </a:rPr>
              <a:t>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Latn-CS" sz="1600" b="1" dirty="0" smtClean="0">
                <a:latin typeface="Arial" charset="0"/>
              </a:rPr>
              <a:t>-  Prepreke u zapošljavanju: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Zdravstvena ograničenja (smanjena radna sposobnost);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Nedovoljno samopouzdanje;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Predrasude;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Neodgovarajuće obrazovanje i nedostatak znanja ili radnog iskustva;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Teškoće u prilagođavanju (radno okruženje, društvo)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Neinformisanost;</a:t>
            </a:r>
            <a:br>
              <a:rPr lang="sr-Latn-CS" sz="1600" b="1" dirty="0" smtClean="0">
                <a:latin typeface="Arial" charset="0"/>
              </a:rPr>
            </a:br>
            <a:endParaRPr lang="sr-Latn-CS" sz="1600" b="1" dirty="0" smtClean="0">
              <a:latin typeface="Arial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r>
              <a:rPr lang="sr-Latn-CS" sz="1600" b="1" dirty="0" smtClean="0">
                <a:latin typeface="Arial" charset="0"/>
              </a:rPr>
              <a:t>Nizak nivo socijalne podrške i dr.</a:t>
            </a:r>
          </a:p>
          <a:p>
            <a:pPr eaLnBrk="1" hangingPunct="1">
              <a:lnSpc>
                <a:spcPct val="80000"/>
              </a:lnSpc>
              <a:defRPr/>
            </a:pPr>
            <a:endParaRPr lang="sr-Latn-CS" sz="16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Latn-CS" sz="16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>
                <a:latin typeface="Arial" pitchFamily="34" charset="0"/>
                <a:cs typeface="Arial" pitchFamily="34" charset="0"/>
              </a:rPr>
              <a:t>Fond za profesionalnu rehabilitaciju i zapošljavanje lica sa invaliditetom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>
                <a:latin typeface="Arial" pitchFamily="34" charset="0"/>
                <a:cs typeface="Arial" pitchFamily="34" charset="0"/>
              </a:rPr>
              <a:t>Fond za profesionalnu rehabilitaciju i zapošljavanje lica sa invaliditetom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defRPr/>
            </a:pP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Sredstva Fonda koriste se za razvoj i unapređenje profesionalne rehabilitacije i zapošljavanje lica sa invaliditetom, sufinansiranje posebnih organizacija, isplatu subvencija i dr.</a:t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sl-SI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x-none" sz="2000" smtClean="0">
                <a:effectLst/>
                <a:latin typeface="Arial" pitchFamily="34" charset="0"/>
                <a:cs typeface="Arial" pitchFamily="34" charset="0"/>
              </a:rPr>
              <a:t>Zapošljavanje lica sa invaliditetom</a:t>
            </a:r>
            <a:r>
              <a:rPr lang="sr-Latn-CS" sz="2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x-none" sz="2000" smtClean="0">
                <a:effectLst/>
                <a:latin typeface="Arial" pitchFamily="34" charset="0"/>
                <a:cs typeface="Arial" pitchFamily="34" charset="0"/>
              </a:rPr>
              <a:t>-</a:t>
            </a:r>
            <a:r>
              <a:rPr lang="sr-Latn-CS" sz="2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x-none" sz="2000" smtClean="0">
                <a:effectLst/>
                <a:latin typeface="Arial" pitchFamily="34" charset="0"/>
                <a:cs typeface="Arial" pitchFamily="34" charset="0"/>
              </a:rPr>
              <a:t>Povoljnosti za poslodavce:</a:t>
            </a:r>
            <a:r>
              <a:rPr lang="sr-Latn-CS" sz="20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sr-Latn-CS" sz="2000" dirty="0" smtClean="0">
                <a:effectLst/>
                <a:latin typeface="Arial" pitchFamily="34" charset="0"/>
                <a:cs typeface="Arial" pitchFamily="34" charset="0"/>
              </a:rPr>
            </a:br>
            <a:endParaRPr lang="x-none" sz="2000" smtClean="0">
              <a:effectLst/>
              <a:latin typeface="Arial" pitchFamily="34" charset="0"/>
              <a:cs typeface="Arial" pitchFamily="34" charset="0"/>
            </a:endParaRPr>
          </a:p>
          <a:p>
            <a:pPr lvl="1">
              <a:buFontTx/>
              <a:buChar char="-"/>
              <a:defRPr/>
            </a:pP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S</a:t>
            </a:r>
            <a:r>
              <a:rPr lang="x-none" sz="1800" smtClean="0">
                <a:effectLst/>
                <a:latin typeface="Arial" pitchFamily="34" charset="0"/>
                <a:cs typeface="Arial" pitchFamily="34" charset="0"/>
              </a:rPr>
              <a:t>ubvencije zarade</a:t>
            </a:r>
          </a:p>
          <a:p>
            <a:pPr lvl="1">
              <a:buFontTx/>
              <a:buChar char="-"/>
              <a:defRPr/>
            </a:pP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B</a:t>
            </a:r>
            <a:r>
              <a:rPr lang="x-none" sz="1800" smtClean="0">
                <a:effectLst/>
                <a:latin typeface="Arial" pitchFamily="34" charset="0"/>
                <a:cs typeface="Arial" pitchFamily="34" charset="0"/>
              </a:rPr>
              <a:t>espovratna sredstva za prilagođavanje radnog mjesta</a:t>
            </a:r>
          </a:p>
          <a:p>
            <a:pPr lvl="1">
              <a:buFontTx/>
              <a:buChar char="-"/>
              <a:defRPr/>
            </a:pPr>
            <a:r>
              <a:rPr lang="x-none" sz="1800" smtClean="0">
                <a:effectLst/>
                <a:latin typeface="Arial" pitchFamily="34" charset="0"/>
                <a:cs typeface="Arial" pitchFamily="34" charset="0"/>
              </a:rPr>
              <a:t>Kreditna sredstva pod povoljnim uslovima</a:t>
            </a:r>
          </a:p>
          <a:p>
            <a:pPr lvl="1">
              <a:buFontTx/>
              <a:buChar char="-"/>
              <a:defRPr/>
            </a:pPr>
            <a:r>
              <a:rPr lang="x-none" sz="1800" smtClean="0">
                <a:effectLst/>
                <a:latin typeface="Arial" pitchFamily="34" charset="0"/>
                <a:cs typeface="Arial" pitchFamily="34" charset="0"/>
              </a:rPr>
              <a:t>Učešće u finansiranju ličnih troškova asistenta u radu </a:t>
            </a:r>
          </a:p>
          <a:p>
            <a:pPr>
              <a:buFont typeface="Wingdings" pitchFamily="2" charset="2"/>
              <a:buNone/>
              <a:defRPr/>
            </a:pPr>
            <a:endParaRPr lang="x-non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000" dirty="0" err="1" smtClean="0">
                <a:solidFill>
                  <a:schemeClr val="tx2"/>
                </a:solidFill>
                <a:effectLst/>
                <a:latin typeface="Arial" pitchFamily="34" charset="0"/>
              </a:rPr>
              <a:t>Subvencija</a:t>
            </a:r>
            <a:r>
              <a:rPr lang="en-US" sz="2000" dirty="0" smtClean="0"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effectLst/>
                <a:latin typeface="Arial" pitchFamily="34" charset="0"/>
              </a:rPr>
              <a:t>lica</a:t>
            </a:r>
            <a:r>
              <a:rPr lang="en-US" sz="2000" dirty="0" smtClean="0"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solidFill>
                  <a:schemeClr val="tx2"/>
                </a:solidFill>
                <a:effectLst/>
                <a:latin typeface="Arial" pitchFamily="34" charset="0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None/>
            </a:pPr>
            <a:r>
              <a:rPr lang="en-US" sz="2000" b="1" dirty="0" err="1" smtClean="0">
                <a:effectLst/>
                <a:latin typeface="Arial" pitchFamily="34" charset="0"/>
              </a:rPr>
              <a:t>Visina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subvencije</a:t>
            </a:r>
            <a:r>
              <a:rPr lang="en-US" sz="2000" b="1" dirty="0" smtClean="0">
                <a:effectLst/>
                <a:latin typeface="Arial" pitchFamily="34" charset="0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Poslodavac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koji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zaposli</a:t>
            </a:r>
            <a:r>
              <a:rPr lang="en-US" sz="2000" dirty="0" smtClean="0">
                <a:effectLst/>
                <a:latin typeface="Arial" pitchFamily="34" charset="0"/>
              </a:rPr>
              <a:t> lice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najmanje</a:t>
            </a:r>
            <a:r>
              <a:rPr lang="en-US" sz="2000" dirty="0" smtClean="0">
                <a:effectLst/>
                <a:latin typeface="Arial" pitchFamily="34" charset="0"/>
              </a:rPr>
              <a:t> 50% </a:t>
            </a:r>
            <a:r>
              <a:rPr lang="en-US" sz="2000" dirty="0" err="1" smtClean="0">
                <a:effectLst/>
                <a:latin typeface="Arial" pitchFamily="34" charset="0"/>
              </a:rPr>
              <a:t>invaliditeta</a:t>
            </a:r>
            <a:r>
              <a:rPr lang="en-US" sz="2000" dirty="0" smtClean="0">
                <a:effectLst/>
                <a:latin typeface="Arial" pitchFamily="34" charset="0"/>
              </a:rPr>
              <a:t>, Fond </a:t>
            </a:r>
            <a:r>
              <a:rPr lang="en-US" sz="2000" dirty="0" err="1" smtClean="0">
                <a:effectLst/>
                <a:latin typeface="Arial" pitchFamily="34" charset="0"/>
              </a:rPr>
              <a:t>subvencionira</a:t>
            </a:r>
            <a:r>
              <a:rPr lang="en-US" sz="2000" dirty="0" smtClean="0">
                <a:effectLst/>
                <a:latin typeface="Arial" pitchFamily="34" charset="0"/>
              </a:rPr>
              <a:t> 75%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isplaćene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bruto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cijeli</a:t>
            </a:r>
            <a:r>
              <a:rPr lang="en-US" sz="2000" dirty="0" smtClean="0">
                <a:effectLst/>
                <a:latin typeface="Arial" pitchFamily="34" charset="0"/>
              </a:rPr>
              <a:t> period </a:t>
            </a:r>
            <a:r>
              <a:rPr lang="en-US" sz="2000" dirty="0" err="1" smtClean="0">
                <a:effectLst/>
                <a:latin typeface="Arial" pitchFamily="34" charset="0"/>
              </a:rPr>
              <a:t>zaposlenosti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Poslodavac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koji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zaposli</a:t>
            </a:r>
            <a:r>
              <a:rPr lang="en-US" sz="2000" dirty="0" smtClean="0">
                <a:effectLst/>
                <a:latin typeface="Arial" pitchFamily="34" charset="0"/>
              </a:rPr>
              <a:t> lice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procentom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manjim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50%, Fond </a:t>
            </a:r>
            <a:r>
              <a:rPr lang="en-US" sz="2000" dirty="0" err="1" smtClean="0">
                <a:effectLst/>
                <a:latin typeface="Arial" pitchFamily="34" charset="0"/>
              </a:rPr>
              <a:t>subvencionira</a:t>
            </a:r>
            <a:r>
              <a:rPr lang="en-US" sz="2000" dirty="0" smtClean="0">
                <a:effectLst/>
                <a:latin typeface="Arial" pitchFamily="34" charset="0"/>
              </a:rPr>
              <a:t> 75%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isplaćene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bruto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, u </a:t>
            </a:r>
            <a:r>
              <a:rPr lang="en-US" sz="2000" dirty="0" err="1" smtClean="0">
                <a:effectLst/>
                <a:latin typeface="Arial" pitchFamily="34" charset="0"/>
              </a:rPr>
              <a:t>prvoj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godini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zaposlenja</a:t>
            </a:r>
            <a:r>
              <a:rPr lang="en-US" sz="2000" dirty="0" smtClean="0">
                <a:effectLst/>
                <a:latin typeface="Arial" pitchFamily="34" charset="0"/>
              </a:rPr>
              <a:t>, u </a:t>
            </a:r>
            <a:r>
              <a:rPr lang="en-US" sz="2000" dirty="0" err="1" smtClean="0">
                <a:effectLst/>
                <a:latin typeface="Arial" pitchFamily="34" charset="0"/>
              </a:rPr>
              <a:t>drugoj</a:t>
            </a:r>
            <a:r>
              <a:rPr lang="en-US" sz="2000" dirty="0" smtClean="0">
                <a:effectLst/>
                <a:latin typeface="Arial" pitchFamily="34" charset="0"/>
              </a:rPr>
              <a:t> 60%, u </a:t>
            </a:r>
            <a:r>
              <a:rPr lang="en-US" sz="2000" dirty="0" err="1" smtClean="0">
                <a:effectLst/>
                <a:latin typeface="Arial" pitchFamily="34" charset="0"/>
              </a:rPr>
              <a:t>trećoj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svakoj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narednoj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godini</a:t>
            </a:r>
            <a:r>
              <a:rPr lang="en-US" sz="2000" dirty="0" smtClean="0">
                <a:effectLst/>
                <a:latin typeface="Arial" pitchFamily="34" charset="0"/>
              </a:rPr>
              <a:t> 50%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isplaćene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bruto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>
              <a:defRPr/>
            </a:pPr>
            <a:r>
              <a:rPr lang="x-none" sz="2800" dirty="0" smtClean="0"/>
              <a:t>Fond za profesionalnu rehabilitaciju i zapošljavanje lica sa invaliditetom</a:t>
            </a:r>
            <a:endParaRPr lang="en-US" sz="2800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399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 smtClean="0">
                <a:effectLst/>
                <a:latin typeface="Arial" pitchFamily="34" charset="0"/>
              </a:rPr>
              <a:t>                     </a:t>
            </a:r>
            <a:r>
              <a:rPr lang="en-US" sz="2000" dirty="0" err="1" smtClean="0">
                <a:effectLst/>
                <a:latin typeface="Arial" pitchFamily="34" charset="0"/>
              </a:rPr>
              <a:t>Subvencija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None/>
            </a:pPr>
            <a:r>
              <a:rPr lang="en-US" sz="2000" b="1" dirty="0" err="1" smtClean="0">
                <a:effectLst/>
                <a:latin typeface="Arial" pitchFamily="34" charset="0"/>
              </a:rPr>
              <a:t>Uz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zahtjev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za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subvenciju</a:t>
            </a:r>
            <a:r>
              <a:rPr lang="en-US" sz="2000" b="1" dirty="0" smtClean="0">
                <a:effectLst/>
                <a:latin typeface="Arial" pitchFamily="34" charset="0"/>
              </a:rPr>
              <a:t>, </a:t>
            </a:r>
            <a:r>
              <a:rPr lang="en-US" sz="2000" b="1" dirty="0" err="1" smtClean="0">
                <a:effectLst/>
                <a:latin typeface="Arial" pitchFamily="34" charset="0"/>
              </a:rPr>
              <a:t>poslodavac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prilaže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sledeću</a:t>
            </a:r>
            <a:r>
              <a:rPr lang="en-US" sz="2000" b="1" dirty="0" smtClean="0">
                <a:effectLst/>
                <a:latin typeface="Arial" pitchFamily="34" charset="0"/>
              </a:rPr>
              <a:t> </a:t>
            </a:r>
            <a:r>
              <a:rPr lang="en-US" sz="2000" b="1" dirty="0" err="1" smtClean="0">
                <a:effectLst/>
                <a:latin typeface="Arial" pitchFamily="34" charset="0"/>
              </a:rPr>
              <a:t>dokumentaciju</a:t>
            </a:r>
            <a:r>
              <a:rPr lang="en-US" sz="2000" b="1" dirty="0" smtClean="0">
                <a:effectLst/>
                <a:latin typeface="Arial" pitchFamily="34" charset="0"/>
              </a:rPr>
              <a:t>:</a:t>
            </a:r>
          </a:p>
          <a:p>
            <a:pPr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Rješenje</a:t>
            </a:r>
            <a:r>
              <a:rPr lang="en-US" sz="2000" dirty="0" smtClean="0">
                <a:effectLst/>
                <a:latin typeface="Arial" pitchFamily="34" charset="0"/>
              </a:rPr>
              <a:t> o </a:t>
            </a:r>
            <a:r>
              <a:rPr lang="en-US" sz="2000" dirty="0" err="1" smtClean="0">
                <a:effectLst/>
                <a:latin typeface="Arial" pitchFamily="34" charset="0"/>
              </a:rPr>
              <a:t>registraciji</a:t>
            </a:r>
            <a:r>
              <a:rPr lang="en-US" sz="2000" dirty="0" smtClean="0">
                <a:effectLst/>
                <a:latin typeface="Arial" pitchFamily="34" charset="0"/>
              </a:rPr>
              <a:t> – CRPS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Ugovor</a:t>
            </a:r>
            <a:r>
              <a:rPr lang="en-US" sz="2000" dirty="0" smtClean="0">
                <a:effectLst/>
                <a:latin typeface="Arial" pitchFamily="34" charset="0"/>
              </a:rPr>
              <a:t> o </a:t>
            </a:r>
            <a:r>
              <a:rPr lang="en-US" sz="2000" dirty="0" err="1" smtClean="0">
                <a:effectLst/>
                <a:latin typeface="Arial" pitchFamily="34" charset="0"/>
              </a:rPr>
              <a:t>radu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licem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smtClean="0">
                <a:effectLst/>
                <a:latin typeface="Arial" pitchFamily="34" charset="0"/>
              </a:rPr>
              <a:t>JPR </a:t>
            </a:r>
            <a:r>
              <a:rPr lang="en-US" sz="2000" dirty="0" err="1" smtClean="0">
                <a:effectLst/>
                <a:latin typeface="Arial" pitchFamily="34" charset="0"/>
              </a:rPr>
              <a:t>obrazac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Poreske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uprave</a:t>
            </a: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Rješenje</a:t>
            </a:r>
            <a:r>
              <a:rPr lang="en-US" sz="2000" dirty="0" smtClean="0">
                <a:effectLst/>
                <a:latin typeface="Arial" pitchFamily="34" charset="0"/>
              </a:rPr>
              <a:t> o </a:t>
            </a:r>
            <a:r>
              <a:rPr lang="en-US" sz="2000" dirty="0" err="1" smtClean="0">
                <a:effectLst/>
                <a:latin typeface="Arial" pitchFamily="34" charset="0"/>
              </a:rPr>
              <a:t>utvrđenom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procentu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zaposlenog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lica</a:t>
            </a: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 smtClean="0">
                <a:effectLst/>
                <a:latin typeface="Arial" pitchFamily="34" charset="0"/>
              </a:rPr>
              <a:t>                     </a:t>
            </a:r>
            <a:r>
              <a:rPr lang="en-US" sz="2000" dirty="0" err="1" smtClean="0">
                <a:effectLst/>
                <a:latin typeface="Arial" pitchFamily="34" charset="0"/>
              </a:rPr>
              <a:t>Subvencija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Zahtjev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ostvarivanje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prava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subvenciju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poslodavac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podnosi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Fondu</a:t>
            </a:r>
            <a:r>
              <a:rPr lang="en-US" sz="2000" dirty="0" smtClean="0">
                <a:effectLst/>
                <a:latin typeface="Arial" pitchFamily="34" charset="0"/>
              </a:rPr>
              <a:t> u </a:t>
            </a:r>
            <a:r>
              <a:rPr lang="en-US" sz="2000" dirty="0" err="1" smtClean="0">
                <a:effectLst/>
                <a:latin typeface="Arial" pitchFamily="34" charset="0"/>
              </a:rPr>
              <a:t>roku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45 </a:t>
            </a:r>
            <a:r>
              <a:rPr lang="en-US" sz="2000" dirty="0" err="1" smtClean="0">
                <a:effectLst/>
                <a:latin typeface="Arial" pitchFamily="34" charset="0"/>
              </a:rPr>
              <a:t>dana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dana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zaposlenja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lica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invaliditetom</a:t>
            </a:r>
            <a:r>
              <a:rPr lang="en-US" sz="2000" dirty="0" smtClean="0">
                <a:effectLst/>
                <a:latin typeface="Arial" pitchFamily="34" charset="0"/>
              </a:rPr>
              <a:t>.</a:t>
            </a: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r>
              <a:rPr lang="en-US" sz="2000" dirty="0" err="1" smtClean="0">
                <a:effectLst/>
                <a:latin typeface="Arial" pitchFamily="34" charset="0"/>
              </a:rPr>
              <a:t>Ukoliko</a:t>
            </a:r>
            <a:r>
              <a:rPr lang="en-US" sz="2000" dirty="0" smtClean="0">
                <a:effectLst/>
                <a:latin typeface="Arial" pitchFamily="34" charset="0"/>
              </a:rPr>
              <a:t> je </a:t>
            </a:r>
            <a:r>
              <a:rPr lang="en-US" sz="2000" dirty="0" err="1" smtClean="0">
                <a:effectLst/>
                <a:latin typeface="Arial" pitchFamily="34" charset="0"/>
              </a:rPr>
              <a:t>zahtjev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podnešen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nakon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isteka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roka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45 </a:t>
            </a:r>
            <a:r>
              <a:rPr lang="en-US" sz="2000" dirty="0" err="1" smtClean="0">
                <a:effectLst/>
                <a:latin typeface="Arial" pitchFamily="34" charset="0"/>
              </a:rPr>
              <a:t>dana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dana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zaposlenja</a:t>
            </a:r>
            <a:r>
              <a:rPr lang="en-US" sz="2000" dirty="0" smtClean="0">
                <a:effectLst/>
                <a:latin typeface="Arial" pitchFamily="34" charset="0"/>
              </a:rPr>
              <a:t>, </a:t>
            </a:r>
            <a:r>
              <a:rPr lang="en-US" sz="2000" dirty="0" err="1" smtClean="0">
                <a:effectLst/>
                <a:latin typeface="Arial" pitchFamily="34" charset="0"/>
              </a:rPr>
              <a:t>pravo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subvenciju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zarade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teče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od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dana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podnošenja</a:t>
            </a:r>
            <a:r>
              <a:rPr lang="en-US" sz="2000" dirty="0" smtClean="0">
                <a:effectLst/>
                <a:latin typeface="Arial" pitchFamily="34" charset="0"/>
              </a:rPr>
              <a:t> </a:t>
            </a:r>
            <a:r>
              <a:rPr lang="en-US" sz="2000" dirty="0" err="1" smtClean="0">
                <a:effectLst/>
                <a:latin typeface="Arial" pitchFamily="34" charset="0"/>
              </a:rPr>
              <a:t>zahtjeva</a:t>
            </a:r>
            <a:r>
              <a:rPr lang="en-US" sz="2000" dirty="0" smtClean="0">
                <a:effectLst/>
                <a:latin typeface="Arial" pitchFamily="34" charset="0"/>
              </a:rPr>
              <a:t>. 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Tx/>
              <a:buChar char="-"/>
            </a:pPr>
            <a:endParaRPr lang="en-US" sz="2000" dirty="0" smtClean="0">
              <a:effectLst/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000" dirty="0" smtClean="0">
              <a:effectLst/>
              <a:latin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11430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Fond za profesionalnu rehabilitaciju i zapošljavanje lica sa invaliditetom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1_Globe 2">
      <a:dk1>
        <a:srgbClr val="5F4545"/>
      </a:dk1>
      <a:lt1>
        <a:srgbClr val="FFFFFF"/>
      </a:lt1>
      <a:dk2>
        <a:srgbClr val="8F6969"/>
      </a:dk2>
      <a:lt2>
        <a:srgbClr val="FFFFCC"/>
      </a:lt2>
      <a:accent1>
        <a:srgbClr val="CC6600"/>
      </a:accent1>
      <a:accent2>
        <a:srgbClr val="924C0C"/>
      </a:accent2>
      <a:accent3>
        <a:srgbClr val="C6B9B9"/>
      </a:accent3>
      <a:accent4>
        <a:srgbClr val="DADADA"/>
      </a:accent4>
      <a:accent5>
        <a:srgbClr val="E2B8AA"/>
      </a:accent5>
      <a:accent6>
        <a:srgbClr val="84440A"/>
      </a:accent6>
      <a:hlink>
        <a:srgbClr val="CFD375"/>
      </a:hlink>
      <a:folHlink>
        <a:srgbClr val="98BB91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lobe">
  <a:themeElements>
    <a:clrScheme name="1_Globe 2">
      <a:dk1>
        <a:srgbClr val="5F4545"/>
      </a:dk1>
      <a:lt1>
        <a:srgbClr val="FFFFFF"/>
      </a:lt1>
      <a:dk2>
        <a:srgbClr val="8F6969"/>
      </a:dk2>
      <a:lt2>
        <a:srgbClr val="FFFFCC"/>
      </a:lt2>
      <a:accent1>
        <a:srgbClr val="CC6600"/>
      </a:accent1>
      <a:accent2>
        <a:srgbClr val="924C0C"/>
      </a:accent2>
      <a:accent3>
        <a:srgbClr val="C6B9B9"/>
      </a:accent3>
      <a:accent4>
        <a:srgbClr val="DADADA"/>
      </a:accent4>
      <a:accent5>
        <a:srgbClr val="E2B8AA"/>
      </a:accent5>
      <a:accent6>
        <a:srgbClr val="84440A"/>
      </a:accent6>
      <a:hlink>
        <a:srgbClr val="CFD375"/>
      </a:hlink>
      <a:folHlink>
        <a:srgbClr val="98BB91"/>
      </a:folHlink>
    </a:clrScheme>
    <a:fontScheme name="1_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6608</TotalTime>
  <Words>1362</Words>
  <Application>Microsoft Office PowerPoint</Application>
  <PresentationFormat>On-screen Show (4:3)</PresentationFormat>
  <Paragraphs>279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Globe</vt:lpstr>
      <vt:lpstr>1_Globe</vt:lpstr>
      <vt:lpstr>PROFESIONALNA REHABILITACIJA I ZAPOŠLJAVANJE LICA SA INVALIDITETOM</vt:lpstr>
      <vt:lpstr>Fond za profesionalnu rehabilitaciju i zapošljavanje lica sa invaliditetom</vt:lpstr>
      <vt:lpstr>FOND ZA PROFESIONALNU REHABILITACIJU I ZAPOŠLJAVANJE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Slide 9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Fond za profesionalnu rehabilitaciju i zapošljavanje lica sa invaliditetom</vt:lpstr>
      <vt:lpstr>Slide 15</vt:lpstr>
      <vt:lpstr>Slide 16</vt:lpstr>
      <vt:lpstr>Slide 17</vt:lpstr>
      <vt:lpstr>Slide 18</vt:lpstr>
      <vt:lpstr>Slide 19</vt:lpstr>
      <vt:lpstr>Slide 20</vt:lpstr>
      <vt:lpstr>Opravdane aktivnosti projekta</vt:lpstr>
      <vt:lpstr>Opravdane aktivnosti projekta</vt:lpstr>
      <vt:lpstr>Ciljna grupa poziva </vt:lpstr>
      <vt:lpstr>Broj uključenih lica sa invaliditetom</vt:lpstr>
      <vt:lpstr>Broj uključenih lica sa invaliditetom</vt:lpstr>
      <vt:lpstr>Prijava predloga projekata</vt:lpstr>
      <vt:lpstr>Slide 27</vt:lpstr>
      <vt:lpstr>Prijava predloga projekata</vt:lpstr>
      <vt:lpstr>Slide 29</vt:lpstr>
      <vt:lpstr>Broj predloga projekta i grantova po podnosiocu prijave</vt:lpstr>
      <vt:lpstr>Očekivani rezultati poziva</vt:lpstr>
      <vt:lpstr>Slide 32</vt:lpstr>
    </vt:vector>
  </TitlesOfParts>
  <Company>Zaky Recycling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Unemployment in Montenegro</dc:title>
  <dc:creator>Zaharchenko</dc:creator>
  <cp:lastModifiedBy>stankol</cp:lastModifiedBy>
  <cp:revision>1716</cp:revision>
  <cp:lastPrinted>2005-07-04T13:03:45Z</cp:lastPrinted>
  <dcterms:created xsi:type="dcterms:W3CDTF">2005-05-24T18:41:36Z</dcterms:created>
  <dcterms:modified xsi:type="dcterms:W3CDTF">2017-03-30T11:56:11Z</dcterms:modified>
</cp:coreProperties>
</file>