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58" r:id="rId3"/>
    <p:sldMasterId id="2147483659" r:id="rId4"/>
    <p:sldMasterId id="2147483661" r:id="rId5"/>
    <p:sldMasterId id="2147483662" r:id="rId6"/>
  </p:sldMasterIdLst>
  <p:notesMasterIdLst>
    <p:notesMasterId r:id="rId29"/>
  </p:notesMasterIdLst>
  <p:handoutMasterIdLst>
    <p:handoutMasterId r:id="rId30"/>
  </p:handoutMasterIdLst>
  <p:sldIdLst>
    <p:sldId id="270" r:id="rId7"/>
    <p:sldId id="263" r:id="rId8"/>
    <p:sldId id="284" r:id="rId9"/>
    <p:sldId id="286" r:id="rId10"/>
    <p:sldId id="309" r:id="rId11"/>
    <p:sldId id="289" r:id="rId12"/>
    <p:sldId id="297" r:id="rId13"/>
    <p:sldId id="310" r:id="rId14"/>
    <p:sldId id="296" r:id="rId15"/>
    <p:sldId id="308" r:id="rId16"/>
    <p:sldId id="299" r:id="rId17"/>
    <p:sldId id="300" r:id="rId18"/>
    <p:sldId id="311" r:id="rId19"/>
    <p:sldId id="312" r:id="rId20"/>
    <p:sldId id="307" r:id="rId21"/>
    <p:sldId id="306" r:id="rId22"/>
    <p:sldId id="287" r:id="rId23"/>
    <p:sldId id="301" r:id="rId24"/>
    <p:sldId id="293" r:id="rId25"/>
    <p:sldId id="303" r:id="rId26"/>
    <p:sldId id="304" r:id="rId27"/>
    <p:sldId id="291" r:id="rId28"/>
  </p:sldIdLst>
  <p:sldSz cx="9180513" cy="6883400"/>
  <p:notesSz cx="6797675" cy="9926638"/>
  <p:defaultTextStyle>
    <a:defPPr>
      <a:defRPr lang="de-DE"/>
    </a:defPPr>
    <a:lvl1pPr algn="l" rtl="0" fontAlgn="base">
      <a:lnSpc>
        <a:spcPct val="90000"/>
      </a:lnSpc>
      <a:spcBef>
        <a:spcPct val="50000"/>
      </a:spcBef>
      <a:spcAft>
        <a:spcPct val="0"/>
      </a:spcAft>
      <a:defRPr sz="2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20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20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20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054">
          <p15:clr>
            <a:srgbClr val="A4A3A4"/>
          </p15:clr>
        </p15:guide>
        <p15:guide id="2" orient="horz" pos="785">
          <p15:clr>
            <a:srgbClr val="A4A3A4"/>
          </p15:clr>
        </p15:guide>
        <p15:guide id="3" orient="horz">
          <p15:clr>
            <a:srgbClr val="A4A3A4"/>
          </p15:clr>
        </p15:guide>
        <p15:guide id="4" orient="horz" pos="4037">
          <p15:clr>
            <a:srgbClr val="A4A3A4"/>
          </p15:clr>
        </p15:guide>
        <p15:guide id="5" orient="horz" pos="172">
          <p15:clr>
            <a:srgbClr val="A4A3A4"/>
          </p15:clr>
        </p15:guide>
        <p15:guide id="6" pos="322">
          <p15:clr>
            <a:srgbClr val="A4A3A4"/>
          </p15:clr>
        </p15:guide>
        <p15:guide id="7" pos="5173">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AAAAA"/>
    <a:srgbClr val="787878"/>
    <a:srgbClr val="4F98A9"/>
    <a:srgbClr val="569FB0"/>
    <a:srgbClr val="80B7C4"/>
    <a:srgbClr val="ADADAD"/>
    <a:srgbClr val="C8C8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82" autoAdjust="0"/>
    <p:restoredTop sz="96891" autoAdjust="0"/>
  </p:normalViewPr>
  <p:slideViewPr>
    <p:cSldViewPr snapToGrid="0">
      <p:cViewPr varScale="1">
        <p:scale>
          <a:sx n="71" d="100"/>
          <a:sy n="71" d="100"/>
        </p:scale>
        <p:origin x="-690" y="-96"/>
      </p:cViewPr>
      <p:guideLst>
        <p:guide orient="horz" pos="1054"/>
        <p:guide orient="horz" pos="785"/>
        <p:guide orient="horz"/>
        <p:guide orient="horz" pos="4037"/>
        <p:guide orient="horz" pos="172"/>
        <p:guide pos="322"/>
        <p:guide pos="517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2" y="-96"/>
      </p:cViewPr>
      <p:guideLst>
        <p:guide orient="horz" pos="3127"/>
        <p:guide pos="2141"/>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57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5700"/>
          </a:xfrm>
          <a:prstGeom prst="rect">
            <a:avLst/>
          </a:prstGeom>
        </p:spPr>
        <p:txBody>
          <a:bodyPr vert="horz" lIns="91440" tIns="45720" rIns="91440" bIns="45720" rtlCol="0"/>
          <a:lstStyle>
            <a:lvl1pPr algn="r">
              <a:defRPr sz="1200"/>
            </a:lvl1pPr>
          </a:lstStyle>
          <a:p>
            <a:fld id="{8995EAF8-62E0-4326-A5C7-660CBD663572}" type="datetimeFigureOut">
              <a:rPr lang="de-DE" smtClean="0"/>
              <a:pPr/>
              <a:t>31.03.2017</a:t>
            </a:fld>
            <a:endParaRPr lang="de-DE"/>
          </a:p>
        </p:txBody>
      </p:sp>
      <p:sp>
        <p:nvSpPr>
          <p:cNvPr id="4" name="Fußzeilenplatzhalter 3"/>
          <p:cNvSpPr>
            <a:spLocks noGrp="1"/>
          </p:cNvSpPr>
          <p:nvPr>
            <p:ph type="ftr" sz="quarter" idx="2"/>
          </p:nvPr>
        </p:nvSpPr>
        <p:spPr>
          <a:xfrm>
            <a:off x="0" y="9429360"/>
            <a:ext cx="2946400" cy="4957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360"/>
            <a:ext cx="2946400" cy="495700"/>
          </a:xfrm>
          <a:prstGeom prst="rect">
            <a:avLst/>
          </a:prstGeom>
        </p:spPr>
        <p:txBody>
          <a:bodyPr vert="horz" lIns="91440" tIns="45720" rIns="91440" bIns="45720" rtlCol="0" anchor="b"/>
          <a:lstStyle>
            <a:lvl1pPr algn="r">
              <a:defRPr sz="1200"/>
            </a:lvl1pPr>
          </a:lstStyle>
          <a:p>
            <a:fld id="{494D9033-9A82-4A56-BE38-CCE6AD392B50}" type="slidenum">
              <a:rPr lang="de-DE" smtClean="0"/>
              <a:pPr/>
              <a:t>‹#›</a:t>
            </a:fld>
            <a:endParaRPr lang="de-DE"/>
          </a:p>
        </p:txBody>
      </p:sp>
    </p:spTree>
    <p:extLst>
      <p:ext uri="{BB962C8B-B14F-4D97-AF65-F5344CB8AC3E}">
        <p14:creationId xmlns="" xmlns:p14="http://schemas.microsoft.com/office/powerpoint/2010/main" val="228702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7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de-DE"/>
          </a:p>
        </p:txBody>
      </p:sp>
      <p:sp>
        <p:nvSpPr>
          <p:cNvPr id="108547" name="Rectangle 3"/>
          <p:cNvSpPr>
            <a:spLocks noGrp="1" noChangeArrowheads="1"/>
          </p:cNvSpPr>
          <p:nvPr>
            <p:ph type="dt" idx="1"/>
          </p:nvPr>
        </p:nvSpPr>
        <p:spPr bwMode="auto">
          <a:xfrm>
            <a:off x="3849688" y="0"/>
            <a:ext cx="2946400" cy="4972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de-DE"/>
          </a:p>
        </p:txBody>
      </p:sp>
      <p:sp>
        <p:nvSpPr>
          <p:cNvPr id="399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1038" y="4715470"/>
            <a:ext cx="5435600" cy="4466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108550" name="Rectangle 6"/>
          <p:cNvSpPr>
            <a:spLocks noGrp="1" noChangeArrowheads="1"/>
          </p:cNvSpPr>
          <p:nvPr>
            <p:ph type="ftr" sz="quarter" idx="4"/>
          </p:nvPr>
        </p:nvSpPr>
        <p:spPr bwMode="auto">
          <a:xfrm>
            <a:off x="0" y="9427781"/>
            <a:ext cx="2946400" cy="4972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de-DE"/>
          </a:p>
        </p:txBody>
      </p:sp>
      <p:sp>
        <p:nvSpPr>
          <p:cNvPr id="108551" name="Rectangle 7"/>
          <p:cNvSpPr>
            <a:spLocks noGrp="1" noChangeArrowheads="1"/>
          </p:cNvSpPr>
          <p:nvPr>
            <p:ph type="sldNum" sz="quarter" idx="5"/>
          </p:nvPr>
        </p:nvSpPr>
        <p:spPr bwMode="auto">
          <a:xfrm>
            <a:off x="3849688" y="9427781"/>
            <a:ext cx="2946400" cy="4972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4204C032-BD3F-4A7D-917B-743D0543F7B2}" type="slidenum">
              <a:rPr lang="de-DE"/>
              <a:pPr>
                <a:defRPr/>
              </a:pPr>
              <a:t>‹#›</a:t>
            </a:fld>
            <a:endParaRPr lang="de-DE"/>
          </a:p>
        </p:txBody>
      </p:sp>
    </p:spTree>
    <p:extLst>
      <p:ext uri="{BB962C8B-B14F-4D97-AF65-F5344CB8AC3E}">
        <p14:creationId xmlns="" xmlns:p14="http://schemas.microsoft.com/office/powerpoint/2010/main" val="2287506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693402F-B52F-4E3C-9B74-B0CC9CE3CEFA}" type="slidenum">
              <a:rPr lang="de-DE" smtClean="0"/>
              <a:pPr/>
              <a:t>1</a:t>
            </a:fld>
            <a:endParaRPr lang="de-D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lvl="1" eaLnBrk="1" hangingPunct="1">
              <a:spcBef>
                <a:spcPct val="0"/>
              </a:spcBef>
            </a:pPr>
            <a:endParaRPr lang="de-DE" b="1" dirty="0" smtClean="0">
              <a:solidFill>
                <a:srgbClr val="E2001A"/>
              </a:solidFill>
            </a:endParaRPr>
          </a:p>
          <a:p>
            <a:pPr lvl="1" eaLnBrk="1" hangingPunct="1">
              <a:spcBef>
                <a:spcPct val="0"/>
              </a:spcBef>
            </a:pPr>
            <a:endParaRPr lang="de-DE" dirty="0" smtClean="0"/>
          </a:p>
        </p:txBody>
      </p:sp>
    </p:spTree>
    <p:extLst>
      <p:ext uri="{BB962C8B-B14F-4D97-AF65-F5344CB8AC3E}">
        <p14:creationId xmlns="" xmlns:p14="http://schemas.microsoft.com/office/powerpoint/2010/main" val="22122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10</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endParaRPr lang="de-DE" dirty="0" smtClean="0"/>
          </a:p>
        </p:txBody>
      </p:sp>
    </p:spTree>
    <p:extLst>
      <p:ext uri="{BB962C8B-B14F-4D97-AF65-F5344CB8AC3E}">
        <p14:creationId xmlns="" xmlns:p14="http://schemas.microsoft.com/office/powerpoint/2010/main" val="385539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11</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685800" lvl="1" indent="-228600" eaLnBrk="1" hangingPunct="1">
              <a:spcBef>
                <a:spcPct val="0"/>
              </a:spcBef>
            </a:pPr>
            <a:endParaRPr lang="de-DE" b="1" dirty="0" smtClean="0">
              <a:solidFill>
                <a:srgbClr val="E2001A"/>
              </a:solidFill>
            </a:endParaRPr>
          </a:p>
          <a:p>
            <a:pPr marL="228600" indent="-228600" eaLnBrk="1" hangingPunct="1"/>
            <a:endParaRPr lang="de-DE" dirty="0" smtClean="0"/>
          </a:p>
        </p:txBody>
      </p:sp>
    </p:spTree>
    <p:extLst>
      <p:ext uri="{BB962C8B-B14F-4D97-AF65-F5344CB8AC3E}">
        <p14:creationId xmlns="" xmlns:p14="http://schemas.microsoft.com/office/powerpoint/2010/main" val="190573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12</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Address</a:t>
            </a:r>
            <a:r>
              <a:rPr lang="de-DE" dirty="0" smtClean="0"/>
              <a:t> auf jeder Seite</a:t>
            </a:r>
          </a:p>
          <a:p>
            <a:pPr marL="228600" indent="-228600" eaLnBrk="1" hangingPunct="1"/>
            <a:r>
              <a:rPr lang="de-DE" dirty="0" err="1" smtClean="0"/>
              <a:t>Interests</a:t>
            </a:r>
            <a:r>
              <a:rPr lang="de-DE" dirty="0" smtClean="0"/>
              <a:t> – ernsthaftes</a:t>
            </a:r>
            <a:r>
              <a:rPr lang="de-DE" baseline="0" dirty="0" smtClean="0"/>
              <a:t> Interesse</a:t>
            </a:r>
            <a:endParaRPr lang="de-DE" dirty="0" smtClean="0"/>
          </a:p>
        </p:txBody>
      </p:sp>
    </p:spTree>
    <p:extLst>
      <p:ext uri="{BB962C8B-B14F-4D97-AF65-F5344CB8AC3E}">
        <p14:creationId xmlns="" xmlns:p14="http://schemas.microsoft.com/office/powerpoint/2010/main" val="2176026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13</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Address</a:t>
            </a:r>
            <a:r>
              <a:rPr lang="de-DE" dirty="0" smtClean="0"/>
              <a:t> auf jeder Seite</a:t>
            </a:r>
          </a:p>
          <a:p>
            <a:pPr marL="228600" indent="-228600" eaLnBrk="1" hangingPunct="1"/>
            <a:r>
              <a:rPr lang="de-DE" dirty="0" err="1" smtClean="0"/>
              <a:t>Interests</a:t>
            </a:r>
            <a:r>
              <a:rPr lang="de-DE" dirty="0" smtClean="0"/>
              <a:t> – ernsthaftes</a:t>
            </a:r>
            <a:r>
              <a:rPr lang="de-DE" baseline="0" dirty="0" smtClean="0"/>
              <a:t> Interesse</a:t>
            </a:r>
            <a:endParaRPr lang="de-DE" dirty="0" smtClean="0"/>
          </a:p>
        </p:txBody>
      </p:sp>
    </p:spTree>
    <p:extLst>
      <p:ext uri="{BB962C8B-B14F-4D97-AF65-F5344CB8AC3E}">
        <p14:creationId xmlns="" xmlns:p14="http://schemas.microsoft.com/office/powerpoint/2010/main" val="1648489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15</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Address</a:t>
            </a:r>
            <a:r>
              <a:rPr lang="de-DE" dirty="0" smtClean="0"/>
              <a:t> auf jeder Seite</a:t>
            </a:r>
          </a:p>
          <a:p>
            <a:pPr marL="228600" indent="-228600" eaLnBrk="1" hangingPunct="1"/>
            <a:r>
              <a:rPr lang="de-DE" dirty="0" err="1" smtClean="0"/>
              <a:t>Interests</a:t>
            </a:r>
            <a:r>
              <a:rPr lang="de-DE" dirty="0" smtClean="0"/>
              <a:t> – ernsthaftes</a:t>
            </a:r>
            <a:r>
              <a:rPr lang="de-DE" baseline="0" dirty="0" smtClean="0"/>
              <a:t> Interesse</a:t>
            </a:r>
            <a:endParaRPr lang="de-DE" dirty="0" smtClean="0"/>
          </a:p>
        </p:txBody>
      </p:sp>
    </p:spTree>
    <p:extLst>
      <p:ext uri="{BB962C8B-B14F-4D97-AF65-F5344CB8AC3E}">
        <p14:creationId xmlns="" xmlns:p14="http://schemas.microsoft.com/office/powerpoint/2010/main" val="251736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16</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685800" lvl="1" indent="-228600" eaLnBrk="1" hangingPunct="1">
              <a:spcBef>
                <a:spcPct val="0"/>
              </a:spcBef>
            </a:pPr>
            <a:endParaRPr lang="de-DE" b="1" dirty="0" smtClean="0">
              <a:solidFill>
                <a:srgbClr val="E2001A"/>
              </a:solidFill>
            </a:endParaRPr>
          </a:p>
          <a:p>
            <a:pPr marL="228600" indent="-228600" eaLnBrk="1" hangingPunct="1"/>
            <a:endParaRPr lang="de-DE" dirty="0" smtClean="0"/>
          </a:p>
        </p:txBody>
      </p:sp>
    </p:spTree>
    <p:extLst>
      <p:ext uri="{BB962C8B-B14F-4D97-AF65-F5344CB8AC3E}">
        <p14:creationId xmlns="" xmlns:p14="http://schemas.microsoft.com/office/powerpoint/2010/main" val="4242132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AE6E768-19CF-4D4B-8CEF-958C5DADC045}" type="slidenum">
              <a:rPr lang="de-DE" smtClean="0"/>
              <a:pPr/>
              <a:t>17</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de-DE" dirty="0" smtClean="0"/>
          </a:p>
        </p:txBody>
      </p:sp>
    </p:spTree>
    <p:extLst>
      <p:ext uri="{BB962C8B-B14F-4D97-AF65-F5344CB8AC3E}">
        <p14:creationId xmlns="" xmlns:p14="http://schemas.microsoft.com/office/powerpoint/2010/main" val="190694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18</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Remember</a:t>
            </a:r>
            <a:r>
              <a:rPr lang="de-DE" dirty="0" smtClean="0"/>
              <a:t>: </a:t>
            </a:r>
            <a:r>
              <a:rPr lang="de-DE" dirty="0" err="1" smtClean="0"/>
              <a:t>It‘s</a:t>
            </a:r>
            <a:r>
              <a:rPr lang="de-DE" dirty="0" smtClean="0"/>
              <a:t> an </a:t>
            </a:r>
            <a:r>
              <a:rPr lang="de-DE" dirty="0" err="1" smtClean="0"/>
              <a:t>exam</a:t>
            </a:r>
            <a:r>
              <a:rPr lang="de-DE" dirty="0" smtClean="0"/>
              <a:t>!!!!</a:t>
            </a:r>
          </a:p>
          <a:p>
            <a:pPr marL="228600" indent="-228600" eaLnBrk="1" hangingPunct="1"/>
            <a:r>
              <a:rPr lang="de-DE" dirty="0" smtClean="0"/>
              <a:t>Chosen </a:t>
            </a:r>
            <a:r>
              <a:rPr lang="de-DE" dirty="0" err="1" smtClean="0"/>
              <a:t>for</a:t>
            </a:r>
            <a:r>
              <a:rPr lang="de-DE" baseline="0" dirty="0" smtClean="0"/>
              <a:t> </a:t>
            </a:r>
            <a:r>
              <a:rPr lang="de-DE" baseline="0" dirty="0" err="1" smtClean="0"/>
              <a:t>the</a:t>
            </a:r>
            <a:r>
              <a:rPr lang="de-DE" baseline="0" dirty="0" smtClean="0"/>
              <a:t> </a:t>
            </a:r>
            <a:r>
              <a:rPr lang="de-DE" baseline="0" dirty="0" err="1" smtClean="0"/>
              <a:t>occasion</a:t>
            </a:r>
            <a:r>
              <a:rPr lang="de-DE" baseline="0" dirty="0" smtClean="0"/>
              <a:t>: Business </a:t>
            </a:r>
            <a:r>
              <a:rPr lang="de-DE" baseline="0" dirty="0" err="1" smtClean="0"/>
              <a:t>dress</a:t>
            </a:r>
            <a:endParaRPr lang="de-DE" baseline="0" dirty="0" smtClean="0"/>
          </a:p>
          <a:p>
            <a:pPr marL="228600" indent="-228600" eaLnBrk="1" hangingPunct="1"/>
            <a:r>
              <a:rPr lang="de-DE" baseline="0" dirty="0" smtClean="0"/>
              <a:t>Small talk 2-3 </a:t>
            </a:r>
            <a:r>
              <a:rPr lang="de-DE" baseline="0" dirty="0" err="1" smtClean="0"/>
              <a:t>minutes</a:t>
            </a:r>
            <a:r>
              <a:rPr lang="de-DE" baseline="0" dirty="0" smtClean="0"/>
              <a:t>, after </a:t>
            </a:r>
            <a:r>
              <a:rPr lang="de-DE" baseline="0" dirty="0" err="1" smtClean="0"/>
              <a:t>that</a:t>
            </a:r>
            <a:r>
              <a:rPr lang="de-DE" baseline="0" dirty="0" smtClean="0"/>
              <a:t> </a:t>
            </a:r>
            <a:r>
              <a:rPr lang="de-DE" baseline="0" dirty="0" err="1" smtClean="0"/>
              <a:t>directly</a:t>
            </a:r>
            <a:r>
              <a:rPr lang="de-DE" baseline="0" dirty="0" smtClean="0"/>
              <a:t> </a:t>
            </a:r>
            <a:r>
              <a:rPr lang="de-DE" baseline="0" dirty="0" err="1" smtClean="0"/>
              <a:t>business</a:t>
            </a:r>
            <a:r>
              <a:rPr lang="de-DE" baseline="0" dirty="0" smtClean="0"/>
              <a:t> </a:t>
            </a:r>
            <a:r>
              <a:rPr lang="de-DE" baseline="0" dirty="0" err="1" smtClean="0"/>
              <a:t>part</a:t>
            </a:r>
            <a:endParaRPr lang="de-DE" baseline="0" dirty="0" smtClean="0"/>
          </a:p>
          <a:p>
            <a:pPr marL="228600" indent="-228600" eaLnBrk="1" hangingPunct="1"/>
            <a:r>
              <a:rPr lang="de-DE" baseline="0" dirty="0" err="1" smtClean="0"/>
              <a:t>Salary</a:t>
            </a:r>
            <a:r>
              <a:rPr lang="de-DE" baseline="0" dirty="0" smtClean="0"/>
              <a:t> </a:t>
            </a:r>
            <a:r>
              <a:rPr lang="de-DE" baseline="0" dirty="0" err="1" smtClean="0"/>
              <a:t>questions</a:t>
            </a:r>
            <a:r>
              <a:rPr lang="de-DE" baseline="0" dirty="0" smtClean="0"/>
              <a:t> – </a:t>
            </a:r>
            <a:r>
              <a:rPr lang="de-DE" baseline="0" dirty="0" err="1" smtClean="0"/>
              <a:t>let</a:t>
            </a:r>
            <a:r>
              <a:rPr lang="de-DE" baseline="0" dirty="0" smtClean="0"/>
              <a:t> </a:t>
            </a:r>
            <a:r>
              <a:rPr lang="de-DE" baseline="0" dirty="0" err="1" smtClean="0"/>
              <a:t>the</a:t>
            </a:r>
            <a:r>
              <a:rPr lang="de-DE" baseline="0" dirty="0" smtClean="0"/>
              <a:t> </a:t>
            </a:r>
            <a:r>
              <a:rPr lang="de-DE" baseline="0" dirty="0" err="1" smtClean="0"/>
              <a:t>employer</a:t>
            </a:r>
            <a:r>
              <a:rPr lang="de-DE" baseline="0" dirty="0" smtClean="0"/>
              <a:t> </a:t>
            </a:r>
            <a:r>
              <a:rPr lang="de-DE" baseline="0" dirty="0" err="1" smtClean="0"/>
              <a:t>mention</a:t>
            </a:r>
            <a:r>
              <a:rPr lang="de-DE" baseline="0" dirty="0" smtClean="0"/>
              <a:t> </a:t>
            </a:r>
            <a:r>
              <a:rPr lang="de-DE" baseline="0" dirty="0" err="1" smtClean="0"/>
              <a:t>that</a:t>
            </a:r>
            <a:r>
              <a:rPr lang="de-DE" baseline="0" dirty="0" smtClean="0"/>
              <a:t>! </a:t>
            </a:r>
          </a:p>
          <a:p>
            <a:pPr marL="228600" indent="-228600" eaLnBrk="1" hangingPunct="1"/>
            <a:r>
              <a:rPr lang="de-DE" baseline="0" dirty="0" smtClean="0"/>
              <a:t>Travel </a:t>
            </a:r>
            <a:r>
              <a:rPr lang="de-DE" baseline="0" dirty="0" err="1" smtClean="0"/>
              <a:t>expenses</a:t>
            </a:r>
            <a:r>
              <a:rPr lang="de-DE" baseline="0" dirty="0" smtClean="0"/>
              <a:t>: </a:t>
            </a:r>
            <a:r>
              <a:rPr lang="de-DE" baseline="0" dirty="0" err="1" smtClean="0"/>
              <a:t>Could</a:t>
            </a:r>
            <a:r>
              <a:rPr lang="de-DE" baseline="0" dirty="0" smtClean="0"/>
              <a:t> </a:t>
            </a:r>
            <a:r>
              <a:rPr lang="de-DE" baseline="0" dirty="0" err="1" smtClean="0"/>
              <a:t>be</a:t>
            </a:r>
            <a:r>
              <a:rPr lang="de-DE" baseline="0" dirty="0" smtClean="0"/>
              <a:t> </a:t>
            </a:r>
            <a:r>
              <a:rPr lang="de-DE" baseline="0" dirty="0" err="1" smtClean="0"/>
              <a:t>reimbursed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employer</a:t>
            </a:r>
            <a:r>
              <a:rPr lang="de-DE" baseline="0" dirty="0" smtClean="0"/>
              <a:t>, </a:t>
            </a:r>
            <a:r>
              <a:rPr lang="de-DE" baseline="0" dirty="0" err="1" smtClean="0"/>
              <a:t>please</a:t>
            </a:r>
            <a:r>
              <a:rPr lang="de-DE" baseline="0" dirty="0" smtClean="0"/>
              <a:t> </a:t>
            </a:r>
            <a:r>
              <a:rPr lang="de-DE" baseline="0" dirty="0" err="1" smtClean="0"/>
              <a:t>discuss</a:t>
            </a:r>
            <a:r>
              <a:rPr lang="de-DE" baseline="0" dirty="0" smtClean="0"/>
              <a:t> </a:t>
            </a:r>
            <a:r>
              <a:rPr lang="de-DE" baseline="0" dirty="0" err="1" smtClean="0"/>
              <a:t>before</a:t>
            </a:r>
            <a:endParaRPr lang="de-DE" dirty="0" smtClean="0"/>
          </a:p>
        </p:txBody>
      </p:sp>
    </p:spTree>
    <p:extLst>
      <p:ext uri="{BB962C8B-B14F-4D97-AF65-F5344CB8AC3E}">
        <p14:creationId xmlns="" xmlns:p14="http://schemas.microsoft.com/office/powerpoint/2010/main" val="2549488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19</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smtClean="0"/>
              <a:t>„Tell </a:t>
            </a:r>
            <a:r>
              <a:rPr lang="de-DE" dirty="0" err="1" smtClean="0"/>
              <a:t>us</a:t>
            </a:r>
            <a:r>
              <a:rPr lang="de-DE" dirty="0" smtClean="0"/>
              <a:t> </a:t>
            </a:r>
            <a:r>
              <a:rPr lang="de-DE" dirty="0" err="1" smtClean="0"/>
              <a:t>about</a:t>
            </a:r>
            <a:r>
              <a:rPr lang="de-DE" dirty="0" smtClean="0"/>
              <a:t> </a:t>
            </a:r>
            <a:r>
              <a:rPr lang="de-DE" dirty="0" err="1" smtClean="0"/>
              <a:t>yourself</a:t>
            </a:r>
            <a:r>
              <a:rPr lang="de-DE" dirty="0" smtClean="0"/>
              <a:t>“- </a:t>
            </a:r>
            <a:r>
              <a:rPr lang="de-DE" dirty="0" err="1" smtClean="0"/>
              <a:t>Self</a:t>
            </a:r>
            <a:r>
              <a:rPr lang="de-DE" dirty="0" smtClean="0"/>
              <a:t>-Marketing</a:t>
            </a:r>
            <a:r>
              <a:rPr lang="de-DE" baseline="0" dirty="0" smtClean="0"/>
              <a:t> II mit Blick auf den Job</a:t>
            </a:r>
            <a:endParaRPr lang="de-DE" dirty="0" smtClean="0"/>
          </a:p>
        </p:txBody>
      </p:sp>
    </p:spTree>
    <p:extLst>
      <p:ext uri="{BB962C8B-B14F-4D97-AF65-F5344CB8AC3E}">
        <p14:creationId xmlns="" xmlns:p14="http://schemas.microsoft.com/office/powerpoint/2010/main" val="89541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20</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endParaRPr lang="de-DE" dirty="0" smtClean="0"/>
          </a:p>
        </p:txBody>
      </p:sp>
    </p:spTree>
    <p:extLst>
      <p:ext uri="{BB962C8B-B14F-4D97-AF65-F5344CB8AC3E}">
        <p14:creationId xmlns="" xmlns:p14="http://schemas.microsoft.com/office/powerpoint/2010/main" val="205770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6CB0548-6E10-46B0-8331-5951BE2A7FAE}" type="slidenum">
              <a:rPr lang="de-DE" smtClean="0"/>
              <a:pPr/>
              <a:t>2</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228600" indent="-228600" eaLnBrk="1" hangingPunct="1"/>
            <a:endParaRPr lang="de-DE" dirty="0" smtClean="0"/>
          </a:p>
        </p:txBody>
      </p:sp>
    </p:spTree>
    <p:extLst>
      <p:ext uri="{BB962C8B-B14F-4D97-AF65-F5344CB8AC3E}">
        <p14:creationId xmlns="" xmlns:p14="http://schemas.microsoft.com/office/powerpoint/2010/main" val="2469665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204C032-BD3F-4A7D-917B-743D0543F7B2}" type="slidenum">
              <a:rPr lang="de-DE" smtClean="0"/>
              <a:pPr>
                <a:defRPr/>
              </a:pPr>
              <a:t>21</a:t>
            </a:fld>
            <a:endParaRPr lang="de-DE"/>
          </a:p>
        </p:txBody>
      </p:sp>
    </p:spTree>
    <p:extLst>
      <p:ext uri="{BB962C8B-B14F-4D97-AF65-F5344CB8AC3E}">
        <p14:creationId xmlns="" xmlns:p14="http://schemas.microsoft.com/office/powerpoint/2010/main" val="186954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22</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685800" lvl="1" indent="-228600" eaLnBrk="1" hangingPunct="1">
              <a:spcBef>
                <a:spcPct val="0"/>
              </a:spcBef>
            </a:pPr>
            <a:r>
              <a:rPr lang="de-DE" smtClean="0"/>
              <a:t>Nutzungshinweise zur Inhaltsfolie:</a:t>
            </a:r>
            <a:endParaRPr lang="de-DE" b="1" smtClean="0"/>
          </a:p>
          <a:p>
            <a:pPr marL="685800" lvl="1" indent="-228600" eaLnBrk="1" hangingPunct="1">
              <a:spcBef>
                <a:spcPct val="0"/>
              </a:spcBef>
            </a:pPr>
            <a:endParaRPr lang="de-DE" b="1" smtClean="0"/>
          </a:p>
          <a:p>
            <a:pPr marL="685800" lvl="1" indent="-228600" eaLnBrk="1" hangingPunct="1">
              <a:spcBef>
                <a:spcPct val="0"/>
              </a:spcBef>
            </a:pPr>
            <a:r>
              <a:rPr lang="de-DE" b="1" smtClean="0"/>
              <a:t>Rahmen-Layout und Satzspiegel:</a:t>
            </a:r>
          </a:p>
          <a:p>
            <a:pPr marL="685800" lvl="1" indent="-228600" eaLnBrk="1" hangingPunct="1">
              <a:spcBef>
                <a:spcPct val="0"/>
              </a:spcBef>
            </a:pPr>
            <a:r>
              <a:rPr lang="de-DE" smtClean="0"/>
              <a:t>Rahmen-Layout (Kopf-, Fuß- und Inhaltsbereich) nicht abänderbar.</a:t>
            </a:r>
          </a:p>
          <a:p>
            <a:pPr marL="685800" lvl="1" indent="-228600" eaLnBrk="1" hangingPunct="1">
              <a:spcBef>
                <a:spcPct val="0"/>
              </a:spcBef>
            </a:pPr>
            <a:r>
              <a:rPr lang="de-DE" smtClean="0"/>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smtClean="0"/>
              <a:t>Satzspiegel sichtbar machen: [Menü &gt; Ansicht &gt; Raster und Führungslinien &gt; Zeichnungslinien auf dem Bildschirm]</a:t>
            </a:r>
          </a:p>
          <a:p>
            <a:pPr marL="685800" lvl="1" indent="-228600" eaLnBrk="1" hangingPunct="1">
              <a:spcBef>
                <a:spcPct val="0"/>
              </a:spcBef>
            </a:pPr>
            <a:r>
              <a:rPr lang="de-DE" smtClean="0"/>
              <a:t>Spalten oder ein typografisches Gestaltungsraster werden nicht vorgegeben.</a:t>
            </a:r>
          </a:p>
          <a:p>
            <a:pPr marL="685800" lvl="1" indent="-228600" eaLnBrk="1" hangingPunct="1">
              <a:spcBef>
                <a:spcPct val="0"/>
              </a:spcBef>
            </a:pPr>
            <a:endParaRPr lang="de-DE" smtClean="0"/>
          </a:p>
          <a:p>
            <a:pPr marL="685800" lvl="1" indent="-228600" eaLnBrk="1" hangingPunct="1">
              <a:spcBef>
                <a:spcPct val="0"/>
              </a:spcBef>
            </a:pPr>
            <a:r>
              <a:rPr lang="de-DE" b="1" smtClean="0"/>
              <a:t>Kopfbalken: </a:t>
            </a:r>
            <a:br>
              <a:rPr lang="de-DE" b="1" smtClean="0"/>
            </a:br>
            <a:r>
              <a:rPr lang="de-DE" smtClean="0"/>
              <a:t>Bleibt leer; keine Beschriftung.</a:t>
            </a:r>
          </a:p>
          <a:p>
            <a:pPr marL="685800" lvl="1" indent="-228600" eaLnBrk="1" hangingPunct="1">
              <a:spcBef>
                <a:spcPct val="0"/>
              </a:spcBef>
            </a:pPr>
            <a:endParaRPr lang="de-DE" smtClean="0"/>
          </a:p>
          <a:p>
            <a:pPr marL="685800" lvl="1" indent="-228600" eaLnBrk="1" hangingPunct="1">
              <a:spcBef>
                <a:spcPct val="0"/>
              </a:spcBef>
            </a:pPr>
            <a:r>
              <a:rPr lang="de-DE" b="1" smtClean="0"/>
              <a:t>Überschrift: </a:t>
            </a:r>
            <a:endParaRPr lang="de-DE" smtClean="0"/>
          </a:p>
          <a:p>
            <a:pPr marL="685800" lvl="1" indent="-228600" eaLnBrk="1" hangingPunct="1">
              <a:spcBef>
                <a:spcPct val="0"/>
              </a:spcBef>
            </a:pPr>
            <a:r>
              <a:rPr lang="de-DE" smtClean="0"/>
              <a:t>Typografie (im Textrahmen bereits voreingestellt): </a:t>
            </a:r>
            <a:br>
              <a:rPr lang="de-DE" smtClean="0"/>
            </a:br>
            <a:r>
              <a:rPr lang="de-DE" smtClean="0"/>
              <a:t>Arial Fett -- 24pt -- Schwarz -- 1 bis 2 Zeilen, vertikal von unten beginnend -- Zeilenabstand: 0,9 – linksbündig</a:t>
            </a:r>
          </a:p>
          <a:p>
            <a:pPr marL="685800" lvl="1" indent="-228600" eaLnBrk="1" hangingPunct="1">
              <a:spcBef>
                <a:spcPct val="0"/>
              </a:spcBef>
            </a:pPr>
            <a:r>
              <a:rPr lang="de-DE" smtClean="0"/>
              <a:t>Alternative Schriftgröße bei großer Textmenge:</a:t>
            </a:r>
          </a:p>
          <a:p>
            <a:pPr marL="685800" lvl="1" indent="-228600" eaLnBrk="1" hangingPunct="1">
              <a:spcBef>
                <a:spcPct val="0"/>
              </a:spcBef>
            </a:pPr>
            <a:r>
              <a:rPr lang="de-DE" smtClean="0"/>
              <a:t>Arial Fett -- 21pt -- Schwarz -- 1 bis 2 Zeilen, vertikal von unten beginnend -- Zeilenabstand: 0,9 – linksbündig</a:t>
            </a:r>
          </a:p>
          <a:p>
            <a:pPr marL="685800" lvl="1" indent="-228600" eaLnBrk="1" hangingPunct="1">
              <a:spcBef>
                <a:spcPct val="0"/>
              </a:spcBef>
            </a:pPr>
            <a:r>
              <a:rPr lang="de-DE" smtClean="0"/>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smtClean="0"/>
              <a:t>Linie: 1,5pt -- BA-Rot</a:t>
            </a:r>
          </a:p>
          <a:p>
            <a:pPr marL="685800" lvl="1" indent="-228600" eaLnBrk="1" hangingPunct="1">
              <a:spcBef>
                <a:spcPct val="0"/>
              </a:spcBef>
            </a:pPr>
            <a:endParaRPr lang="de-DE" smtClean="0"/>
          </a:p>
          <a:p>
            <a:pPr marL="685800" lvl="1" indent="-228600" eaLnBrk="1" hangingPunct="1">
              <a:spcBef>
                <a:spcPct val="0"/>
              </a:spcBef>
            </a:pPr>
            <a:r>
              <a:rPr lang="de-DE" b="1" smtClean="0"/>
              <a:t>Fließtext Inhaltsbereich</a:t>
            </a:r>
            <a:endParaRPr lang="de-DE" sz="500" b="1" smtClean="0"/>
          </a:p>
          <a:p>
            <a:pPr marL="685800" lvl="1" indent="-228600" eaLnBrk="1" hangingPunct="1">
              <a:spcBef>
                <a:spcPct val="0"/>
              </a:spcBef>
            </a:pPr>
            <a:r>
              <a:rPr lang="de-DE" smtClean="0"/>
              <a:t>Typografie (im Textrahmen bereits voreingestellt): </a:t>
            </a:r>
            <a:br>
              <a:rPr lang="de-DE" smtClean="0"/>
            </a:br>
            <a:r>
              <a:rPr lang="de-DE" smtClean="0"/>
              <a:t>Arial -- 20pt -- Schwarz -- max. 17 Zeilen, vertikal von oben beginnend -- Zeilenabstand: 0,9 -- Absatzabstand: 0,5 – linksbündig</a:t>
            </a:r>
          </a:p>
          <a:p>
            <a:pPr marL="685800" lvl="1" indent="-228600" eaLnBrk="1" hangingPunct="1">
              <a:spcBef>
                <a:spcPct val="0"/>
              </a:spcBef>
            </a:pPr>
            <a:r>
              <a:rPr lang="de-DE" smtClean="0"/>
              <a:t>Hinweis: Bei einem Vortrag sollte sparsam mit Textmengen umgegangen werden.</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t>Aufzählungspunkte (Bullets)</a:t>
            </a:r>
            <a:endParaRPr lang="de-DE" sz="500" b="1" smtClean="0"/>
          </a:p>
          <a:p>
            <a:pPr marL="685800" lvl="1" indent="-228600" eaLnBrk="1" hangingPunct="1">
              <a:spcBef>
                <a:spcPct val="0"/>
              </a:spcBef>
            </a:pPr>
            <a:r>
              <a:rPr lang="de-DE" smtClean="0"/>
              <a:t>Typografie (im Textrahmen bereits voreingestellt): </a:t>
            </a:r>
            <a:br>
              <a:rPr lang="de-DE" smtClean="0"/>
            </a:br>
            <a:endParaRPr lang="de-DE" smtClean="0"/>
          </a:p>
          <a:p>
            <a:pPr marL="685800" lvl="1" indent="-228600" eaLnBrk="1" hangingPunct="1">
              <a:spcBef>
                <a:spcPct val="0"/>
              </a:spcBef>
            </a:pPr>
            <a:r>
              <a:rPr lang="de-DE" smtClean="0"/>
              <a:t>Erste Gliederungsebene – aufbauend auf der Typografie des Fließtexts: </a:t>
            </a:r>
            <a:br>
              <a:rPr lang="de-DE" smtClean="0"/>
            </a:br>
            <a:r>
              <a:rPr lang="de-DE" smtClean="0"/>
              <a:t>Aufzählungspunkt: rot/graues Quadrat mit Seitengröße in Höhe eines Kleinbuchstabens.</a:t>
            </a:r>
            <a:br>
              <a:rPr lang="de-DE" smtClean="0"/>
            </a:br>
            <a:r>
              <a:rPr lang="de-DE" smtClean="0"/>
              <a:t>Arial -- 20pt -- Schwarz -- Zeilenabstand: 0,9 -- Absatzabstand: 0,5 – linksbündig</a:t>
            </a:r>
          </a:p>
          <a:p>
            <a:pPr marL="685800" lvl="1" indent="-228600" eaLnBrk="1" hangingPunct="1">
              <a:spcBef>
                <a:spcPct val="0"/>
              </a:spcBef>
              <a:buFontTx/>
              <a:buAutoNum type="arabicPeriod"/>
            </a:pPr>
            <a:endParaRPr lang="de-DE" smtClean="0"/>
          </a:p>
          <a:p>
            <a:pPr marL="685800" lvl="1" indent="-228600" eaLnBrk="1" hangingPunct="1">
              <a:spcBef>
                <a:spcPct val="0"/>
              </a:spcBef>
            </a:pPr>
            <a:r>
              <a:rPr lang="de-DE" smtClean="0"/>
              <a:t>Zweite Gliederungsebene : </a:t>
            </a:r>
            <a:br>
              <a:rPr lang="de-DE" smtClean="0"/>
            </a:br>
            <a:r>
              <a:rPr lang="de-DE" smtClean="0"/>
              <a:t>Aufzählungspunkt: graues Quadrat (R150 – G150 – B150); Größe: 100%</a:t>
            </a:r>
            <a:br>
              <a:rPr lang="de-DE" smtClean="0"/>
            </a:br>
            <a:r>
              <a:rPr lang="de-DE" smtClean="0"/>
              <a:t>Arial -- 17pt -- Schwarz -- Zeilenabstand: 1 -- Absatzabstand: 0,2 – linksbündig</a:t>
            </a:r>
          </a:p>
          <a:p>
            <a:pPr marL="685800" lvl="1" indent="-228600" eaLnBrk="1" hangingPunct="1">
              <a:spcBef>
                <a:spcPct val="0"/>
              </a:spcBef>
            </a:pPr>
            <a:endParaRPr lang="de-DE" smtClean="0"/>
          </a:p>
          <a:p>
            <a:pPr marL="685800" lvl="1" indent="-228600" eaLnBrk="1" hangingPunct="1">
              <a:spcBef>
                <a:spcPct val="0"/>
              </a:spcBef>
            </a:pPr>
            <a:r>
              <a:rPr lang="de-DE" smtClean="0"/>
              <a:t>Dritte Gliederungsebene : </a:t>
            </a:r>
            <a:br>
              <a:rPr lang="de-DE" smtClean="0"/>
            </a:br>
            <a:r>
              <a:rPr lang="de-DE" smtClean="0"/>
              <a:t>Aufzählungspunkt: graues Quadrat (R150 – G150 – B150) in 100%</a:t>
            </a:r>
            <a:br>
              <a:rPr lang="de-DE" smtClean="0"/>
            </a:br>
            <a:r>
              <a:rPr lang="de-DE" smtClean="0"/>
              <a:t>Arial -- 14pt -- Schwarz -- Zeilenabstand: 1 -- Absatzabstand: 0,2 – linksbündig</a:t>
            </a:r>
          </a:p>
          <a:p>
            <a:pPr marL="685800" lvl="1" indent="-228600" eaLnBrk="1" hangingPunct="1">
              <a:spcBef>
                <a:spcPct val="0"/>
              </a:spcBef>
              <a:buFontTx/>
              <a:buAutoNum type="arabicPeriod"/>
            </a:pPr>
            <a:endParaRPr lang="de-DE" smtClean="0"/>
          </a:p>
          <a:p>
            <a:pPr marL="685800" lvl="1" indent="-228600" eaLnBrk="1" hangingPunct="1">
              <a:spcBef>
                <a:spcPct val="0"/>
              </a:spcBef>
            </a:pPr>
            <a:r>
              <a:rPr lang="de-DE" smtClean="0"/>
              <a:t>Hinweis: Maximal 6 Punkte. Möglichst bis zur zweiten Ebene auskommen.</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t>Fußzeile</a:t>
            </a:r>
          </a:p>
          <a:p>
            <a:pPr marL="685800" lvl="1" indent="-228600" eaLnBrk="1" hangingPunct="1">
              <a:spcBef>
                <a:spcPct val="0"/>
              </a:spcBef>
            </a:pPr>
            <a:r>
              <a:rPr lang="de-DE" smtClean="0"/>
              <a:t>Individuell betexten unter [Menü &gt; Ansicht &gt; Kopf und Fußzeile].</a:t>
            </a:r>
          </a:p>
          <a:p>
            <a:pPr marL="685800" lvl="1" indent="-228600" eaLnBrk="1" hangingPunct="1">
              <a:spcBef>
                <a:spcPct val="0"/>
              </a:spcBef>
            </a:pPr>
            <a:r>
              <a:rPr lang="de-DE" smtClean="0"/>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smtClean="0"/>
              <a:t>Die Angaben im Fußbereich werden empfohlen. Sie können sich jedoch fallweise unterscheiden.</a:t>
            </a:r>
          </a:p>
          <a:p>
            <a:pPr marL="685800" lvl="1" indent="-228600" eaLnBrk="1" hangingPunct="1">
              <a:spcBef>
                <a:spcPct val="0"/>
              </a:spcBef>
            </a:pPr>
            <a:r>
              <a:rPr lang="de-DE" smtClean="0"/>
              <a:t>Die Seitenzahl wird automatisch gesetzt.</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solidFill>
                  <a:srgbClr val="E2001A"/>
                </a:solidFill>
              </a:rPr>
              <a:t>RGB-Wert BA-Rot: R226 G0 B26</a:t>
            </a:r>
          </a:p>
          <a:p>
            <a:pPr marL="685800" lvl="1" indent="-228600" eaLnBrk="1" hangingPunct="1">
              <a:spcBef>
                <a:spcPct val="0"/>
              </a:spcBef>
            </a:pPr>
            <a:endParaRPr lang="de-DE" b="1" smtClean="0">
              <a:solidFill>
                <a:srgbClr val="E2001A"/>
              </a:solidFill>
            </a:endParaRPr>
          </a:p>
          <a:p>
            <a:pPr marL="228600" indent="-228600" eaLnBrk="1" hangingPunct="1"/>
            <a:endParaRPr lang="de-DE" smtClean="0"/>
          </a:p>
        </p:txBody>
      </p:sp>
    </p:spTree>
    <p:extLst>
      <p:ext uri="{BB962C8B-B14F-4D97-AF65-F5344CB8AC3E}">
        <p14:creationId xmlns="" xmlns:p14="http://schemas.microsoft.com/office/powerpoint/2010/main" val="89471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AE6E768-19CF-4D4B-8CEF-958C5DADC045}" type="slidenum">
              <a:rPr lang="de-DE" smtClean="0"/>
              <a:pPr/>
              <a:t>3</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lvl="1" eaLnBrk="1" hangingPunct="1">
              <a:spcBef>
                <a:spcPct val="0"/>
              </a:spcBef>
            </a:pPr>
            <a:r>
              <a:rPr lang="de-DE" smtClean="0"/>
              <a:t>Nutzungshinweise zur Trennfolie – mit Bild:</a:t>
            </a:r>
          </a:p>
          <a:p>
            <a:pPr lvl="1" eaLnBrk="1" hangingPunct="1">
              <a:spcBef>
                <a:spcPct val="0"/>
              </a:spcBef>
            </a:pPr>
            <a:endParaRPr lang="de-DE" smtClean="0"/>
          </a:p>
          <a:p>
            <a:pPr lvl="1" eaLnBrk="1" hangingPunct="1">
              <a:spcBef>
                <a:spcPct val="0"/>
              </a:spcBef>
            </a:pPr>
            <a:r>
              <a:rPr lang="de-DE" smtClean="0"/>
              <a:t>Die Trennfolie kann aus dramaturgischen Gründen eingesetzt werden: als optischer Bruch zur Steigerung der Aufmerksamkeit, zur Auflockerung etc.</a:t>
            </a:r>
          </a:p>
          <a:p>
            <a:pPr lvl="1" eaLnBrk="1" hangingPunct="1">
              <a:spcBef>
                <a:spcPct val="0"/>
              </a:spcBef>
            </a:pPr>
            <a:r>
              <a:rPr lang="de-DE" smtClean="0"/>
              <a:t>Gleichzeitig kann sie einen Kapitelanfang markieren.</a:t>
            </a:r>
          </a:p>
          <a:p>
            <a:pPr lvl="1" eaLnBrk="1" hangingPunct="1">
              <a:spcBef>
                <a:spcPct val="0"/>
              </a:spcBef>
            </a:pPr>
            <a:r>
              <a:rPr lang="de-DE" smtClean="0"/>
              <a:t>Eine Betextung kann erfolgen oder unterbleiben.</a:t>
            </a:r>
          </a:p>
          <a:p>
            <a:pPr lvl="1" eaLnBrk="1" hangingPunct="1">
              <a:spcBef>
                <a:spcPct val="0"/>
              </a:spcBef>
            </a:pPr>
            <a:endParaRPr lang="de-DE" b="1" smtClean="0"/>
          </a:p>
          <a:p>
            <a:pPr lvl="1" eaLnBrk="1" hangingPunct="1">
              <a:spcBef>
                <a:spcPct val="0"/>
              </a:spcBef>
            </a:pPr>
            <a:r>
              <a:rPr lang="de-DE" b="1" smtClean="0"/>
              <a:t>Kopfbereich</a:t>
            </a:r>
          </a:p>
          <a:p>
            <a:pPr lvl="1" eaLnBrk="1" hangingPunct="1">
              <a:spcBef>
                <a:spcPct val="0"/>
              </a:spcBef>
            </a:pPr>
            <a:r>
              <a:rPr lang="de-DE" smtClean="0"/>
              <a:t>Entfällt (durch Bild abgedeckt)</a:t>
            </a:r>
          </a:p>
          <a:p>
            <a:pPr lvl="1" eaLnBrk="1" hangingPunct="1">
              <a:spcBef>
                <a:spcPct val="0"/>
              </a:spcBef>
            </a:pPr>
            <a:endParaRPr lang="de-DE" smtClean="0"/>
          </a:p>
          <a:p>
            <a:pPr lvl="1" eaLnBrk="1" hangingPunct="1">
              <a:spcBef>
                <a:spcPct val="0"/>
              </a:spcBef>
            </a:pPr>
            <a:r>
              <a:rPr lang="de-DE" b="1" smtClean="0"/>
              <a:t>Bildfeld </a:t>
            </a:r>
          </a:p>
          <a:p>
            <a:pPr lvl="1" eaLnBrk="1" hangingPunct="1">
              <a:spcBef>
                <a:spcPct val="0"/>
              </a:spcBef>
            </a:pPr>
            <a:r>
              <a:rPr lang="de-DE" smtClean="0"/>
              <a:t>Bild auf der Masterfolie einfügen [Menü &gt; Ansicht &gt; Master &gt; Folienmaster].</a:t>
            </a:r>
          </a:p>
          <a:p>
            <a:pPr lvl="1" eaLnBrk="1" hangingPunct="1">
              <a:spcBef>
                <a:spcPct val="0"/>
              </a:spcBef>
            </a:pPr>
            <a:r>
              <a:rPr lang="de-DE" smtClean="0"/>
              <a:t>Den grauen Platzhalter mit dem Text löschen. Bild importieren (einfügen) und in den Hintergrund stellen. Idealerweise hat das Bild - zumindest tendenziell - die geforderten Proportionen.</a:t>
            </a:r>
          </a:p>
          <a:p>
            <a:pPr lvl="1" eaLnBrk="1" hangingPunct="1">
              <a:spcBef>
                <a:spcPct val="0"/>
              </a:spcBef>
            </a:pPr>
            <a:r>
              <a:rPr lang="de-DE" smtClean="0"/>
              <a:t>Technische Bildmindestanforderung: Farbig (nicht bunt), Auflösung: 72 dpi bei 1024 Pixel in der Breite.</a:t>
            </a:r>
          </a:p>
          <a:p>
            <a:pPr lvl="1" eaLnBrk="1" hangingPunct="1">
              <a:spcBef>
                <a:spcPct val="0"/>
              </a:spcBef>
            </a:pPr>
            <a:r>
              <a:rPr lang="de-DE" smtClean="0"/>
              <a:t>Hinweis: In der unteren Folienhälfte ist eine (unsichtbare) weiße Maske als Hilfe eingefügt. Sie deckt überstehende Bildbereiche ab. Vorraussetzung: Bild ist in den Hintergrund gestellt.</a:t>
            </a:r>
          </a:p>
          <a:p>
            <a:pPr lvl="1" eaLnBrk="1" hangingPunct="1">
              <a:spcBef>
                <a:spcPct val="0"/>
              </a:spcBef>
            </a:pPr>
            <a:endParaRPr lang="de-DE" b="1" smtClean="0"/>
          </a:p>
          <a:p>
            <a:pPr lvl="1" eaLnBrk="1" hangingPunct="1">
              <a:spcBef>
                <a:spcPct val="0"/>
              </a:spcBef>
            </a:pPr>
            <a:r>
              <a:rPr lang="de-DE" b="1" smtClean="0"/>
              <a:t>Satzspiegel:</a:t>
            </a:r>
          </a:p>
          <a:p>
            <a:pPr lvl="1" eaLnBrk="1" hangingPunct="1">
              <a:spcBef>
                <a:spcPct val="0"/>
              </a:spcBef>
            </a:pPr>
            <a:r>
              <a:rPr lang="de-DE" smtClean="0"/>
              <a:t>Das Bild geht über die volle Folienbreite und ist oben aufgehangen. Logo und Kopfbereich entfallen.</a:t>
            </a:r>
          </a:p>
          <a:p>
            <a:pPr lvl="1" eaLnBrk="1" hangingPunct="1">
              <a:spcBef>
                <a:spcPct val="0"/>
              </a:spcBef>
            </a:pPr>
            <a:r>
              <a:rPr lang="de-DE" smtClean="0"/>
              <a:t>Darunter fängt der Text an (siehe Stand).</a:t>
            </a:r>
          </a:p>
          <a:p>
            <a:pPr lvl="1" eaLnBrk="1" hangingPunct="1">
              <a:spcBef>
                <a:spcPct val="0"/>
              </a:spcBef>
            </a:pPr>
            <a:endParaRPr lang="de-DE" smtClean="0"/>
          </a:p>
          <a:p>
            <a:pPr lvl="1" eaLnBrk="1" hangingPunct="1">
              <a:spcBef>
                <a:spcPct val="0"/>
              </a:spcBef>
            </a:pPr>
            <a:r>
              <a:rPr lang="de-DE" b="1" smtClean="0"/>
              <a:t>Überschrift: </a:t>
            </a:r>
            <a:endParaRPr lang="de-DE" smtClean="0"/>
          </a:p>
          <a:p>
            <a:pPr lvl="1" eaLnBrk="1" hangingPunct="1">
              <a:spcBef>
                <a:spcPct val="0"/>
              </a:spcBef>
            </a:pPr>
            <a:r>
              <a:rPr lang="de-DE" smtClean="0"/>
              <a:t>Typografie (im Textrahmen bereits voreingestellt): </a:t>
            </a:r>
            <a:br>
              <a:rPr lang="de-DE" smtClean="0"/>
            </a:br>
            <a:r>
              <a:rPr lang="de-DE" smtClean="0"/>
              <a:t>Arial Fett -- 24pt -- Schwarz -- 1 bis 2 Zeilen, vertikal von oben beginnend -- Zeilenabstand: 0,9 – linksbündig</a:t>
            </a:r>
          </a:p>
          <a:p>
            <a:pPr lvl="1" eaLnBrk="1" hangingPunct="1">
              <a:spcBef>
                <a:spcPct val="0"/>
              </a:spcBef>
            </a:pPr>
            <a:r>
              <a:rPr lang="de-DE" smtClean="0"/>
              <a:t>Nummerierung mit Zahl (arabische Ziffer) gefolgt von einer Klammer. Farbe: Grau (R150 – G150 – B150)</a:t>
            </a:r>
          </a:p>
          <a:p>
            <a:pPr lvl="1" eaLnBrk="1" hangingPunct="1">
              <a:spcBef>
                <a:spcPct val="0"/>
              </a:spcBef>
            </a:pPr>
            <a:r>
              <a:rPr lang="de-DE" smtClean="0"/>
              <a:t>Einstellen unter: [Menü &gt; Format &gt; Nummerierung und Aufz. &gt; Nummerierung &gt;&gt; Starten bei ... (Zahl eingeben)]</a:t>
            </a:r>
          </a:p>
          <a:p>
            <a:pPr lvl="1" eaLnBrk="1" hangingPunct="1">
              <a:spcBef>
                <a:spcPct val="0"/>
              </a:spcBef>
            </a:pPr>
            <a:r>
              <a:rPr lang="de-DE" smtClean="0"/>
              <a:t>Linie: 1,5pt -- BA-Rot</a:t>
            </a:r>
          </a:p>
          <a:p>
            <a:pPr lvl="1" eaLnBrk="1" hangingPunct="1">
              <a:spcBef>
                <a:spcPct val="0"/>
              </a:spcBef>
            </a:pPr>
            <a:endParaRPr lang="de-DE" smtClean="0"/>
          </a:p>
          <a:p>
            <a:pPr lvl="1" eaLnBrk="1" hangingPunct="1">
              <a:spcBef>
                <a:spcPct val="0"/>
              </a:spcBef>
            </a:pPr>
            <a:r>
              <a:rPr lang="de-DE" b="1" smtClean="0"/>
              <a:t>Text Zusammenfassung</a:t>
            </a:r>
            <a:endParaRPr lang="de-DE" sz="500" b="1" smtClean="0"/>
          </a:p>
          <a:p>
            <a:pPr lvl="1" eaLnBrk="1" hangingPunct="1">
              <a:spcBef>
                <a:spcPct val="0"/>
              </a:spcBef>
            </a:pPr>
            <a:r>
              <a:rPr lang="de-DE" smtClean="0"/>
              <a:t>Typografie (im Textrahmen bereits voreingestellt): </a:t>
            </a:r>
            <a:br>
              <a:rPr lang="de-DE" smtClean="0"/>
            </a:br>
            <a:r>
              <a:rPr lang="de-DE" smtClean="0"/>
              <a:t>Arial -- 20pt -- Schwarz -- Zeilenabstand: 0,9 -- Absatzabstand: 0,5 – linksbündig</a:t>
            </a:r>
          </a:p>
          <a:p>
            <a:pPr lvl="1" eaLnBrk="1" hangingPunct="1">
              <a:spcBef>
                <a:spcPct val="0"/>
              </a:spcBef>
            </a:pPr>
            <a:endParaRPr lang="de-DE" smtClean="0"/>
          </a:p>
          <a:p>
            <a:pPr lvl="1" eaLnBrk="1" hangingPunct="1">
              <a:spcBef>
                <a:spcPct val="0"/>
              </a:spcBef>
            </a:pPr>
            <a:r>
              <a:rPr lang="de-DE" b="1" smtClean="0"/>
              <a:t>Fußzeile</a:t>
            </a:r>
          </a:p>
          <a:p>
            <a:pPr lvl="1" eaLnBrk="1" hangingPunct="1">
              <a:spcBef>
                <a:spcPct val="0"/>
              </a:spcBef>
            </a:pPr>
            <a:r>
              <a:rPr lang="de-DE" smtClean="0"/>
              <a:t>entfällt</a:t>
            </a:r>
          </a:p>
          <a:p>
            <a:pPr lvl="1" eaLnBrk="1" hangingPunct="1">
              <a:spcBef>
                <a:spcPct val="0"/>
              </a:spcBef>
            </a:pPr>
            <a:endParaRPr lang="de-DE" smtClean="0"/>
          </a:p>
          <a:p>
            <a:pPr eaLnBrk="1" hangingPunct="1"/>
            <a:endParaRPr lang="de-DE" smtClean="0"/>
          </a:p>
          <a:p>
            <a:pPr eaLnBrk="1" hangingPunct="1"/>
            <a:endParaRPr lang="de-DE" smtClean="0"/>
          </a:p>
        </p:txBody>
      </p:sp>
    </p:spTree>
    <p:extLst>
      <p:ext uri="{BB962C8B-B14F-4D97-AF65-F5344CB8AC3E}">
        <p14:creationId xmlns="" xmlns:p14="http://schemas.microsoft.com/office/powerpoint/2010/main" val="324485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4</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Exam</a:t>
            </a:r>
            <a:r>
              <a:rPr lang="de-DE" dirty="0" smtClean="0"/>
              <a:t>!!!!</a:t>
            </a:r>
          </a:p>
        </p:txBody>
      </p:sp>
    </p:spTree>
    <p:extLst>
      <p:ext uri="{BB962C8B-B14F-4D97-AF65-F5344CB8AC3E}">
        <p14:creationId xmlns="" xmlns:p14="http://schemas.microsoft.com/office/powerpoint/2010/main" val="326709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5</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err="1" smtClean="0"/>
              <a:t>Exam</a:t>
            </a:r>
            <a:r>
              <a:rPr lang="de-DE" dirty="0" smtClean="0"/>
              <a:t>!!!!</a:t>
            </a:r>
          </a:p>
        </p:txBody>
      </p:sp>
    </p:spTree>
    <p:extLst>
      <p:ext uri="{BB962C8B-B14F-4D97-AF65-F5344CB8AC3E}">
        <p14:creationId xmlns="" xmlns:p14="http://schemas.microsoft.com/office/powerpoint/2010/main" val="384519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6</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de-DE" dirty="0" smtClean="0"/>
              <a:t>An</a:t>
            </a:r>
            <a:r>
              <a:rPr lang="de-DE" baseline="0" dirty="0" smtClean="0"/>
              <a:t> uns – bitte keine Zeugnisse, an den AG – nach Anfrage (on </a:t>
            </a:r>
            <a:r>
              <a:rPr lang="de-DE" baseline="0" dirty="0" err="1" smtClean="0"/>
              <a:t>demand</a:t>
            </a:r>
            <a:r>
              <a:rPr lang="de-DE" baseline="0" dirty="0" smtClean="0"/>
              <a:t>) </a:t>
            </a:r>
          </a:p>
          <a:p>
            <a:pPr marL="228600" indent="-228600" eaLnBrk="1" hangingPunct="1"/>
            <a:r>
              <a:rPr lang="de-DE" baseline="0" dirty="0" smtClean="0"/>
              <a:t>On-line: E-Mail ist kein Cover Letter, also beifügen als Dokument</a:t>
            </a:r>
            <a:endParaRPr lang="de-DE" dirty="0" smtClean="0"/>
          </a:p>
        </p:txBody>
      </p:sp>
    </p:spTree>
    <p:extLst>
      <p:ext uri="{BB962C8B-B14F-4D97-AF65-F5344CB8AC3E}">
        <p14:creationId xmlns="" xmlns:p14="http://schemas.microsoft.com/office/powerpoint/2010/main" val="13929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7</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endParaRPr lang="de-DE" dirty="0" smtClean="0"/>
          </a:p>
        </p:txBody>
      </p:sp>
    </p:spTree>
    <p:extLst>
      <p:ext uri="{BB962C8B-B14F-4D97-AF65-F5344CB8AC3E}">
        <p14:creationId xmlns="" xmlns:p14="http://schemas.microsoft.com/office/powerpoint/2010/main" val="138388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6CB0548-6E10-46B0-8331-5951BE2A7FAE}" type="slidenum">
              <a:rPr lang="de-DE" smtClean="0"/>
              <a:pPr/>
              <a:t>8</a:t>
            </a:fld>
            <a:endParaRPr lang="de-D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685800" lvl="1" indent="-228600" eaLnBrk="1" hangingPunct="1">
              <a:spcBef>
                <a:spcPct val="0"/>
              </a:spcBef>
            </a:pPr>
            <a:r>
              <a:rPr lang="de-DE" smtClean="0"/>
              <a:t>Nutzungshinweise zur Inhaltsfolie:</a:t>
            </a:r>
            <a:endParaRPr lang="de-DE" b="1" smtClean="0"/>
          </a:p>
          <a:p>
            <a:pPr marL="685800" lvl="1" indent="-228600" eaLnBrk="1" hangingPunct="1">
              <a:spcBef>
                <a:spcPct val="0"/>
              </a:spcBef>
            </a:pPr>
            <a:endParaRPr lang="de-DE" b="1" smtClean="0"/>
          </a:p>
          <a:p>
            <a:pPr marL="685800" lvl="1" indent="-228600" eaLnBrk="1" hangingPunct="1">
              <a:spcBef>
                <a:spcPct val="0"/>
              </a:spcBef>
            </a:pPr>
            <a:r>
              <a:rPr lang="de-DE" b="1" smtClean="0"/>
              <a:t>Rahmen-Layout und Satzspiegel:</a:t>
            </a:r>
          </a:p>
          <a:p>
            <a:pPr marL="685800" lvl="1" indent="-228600" eaLnBrk="1" hangingPunct="1">
              <a:spcBef>
                <a:spcPct val="0"/>
              </a:spcBef>
            </a:pPr>
            <a:r>
              <a:rPr lang="de-DE" smtClean="0"/>
              <a:t>Rahmen-Layout (Kopf-, Fuß- und Inhaltsbereich) nicht abänderbar.</a:t>
            </a:r>
          </a:p>
          <a:p>
            <a:pPr marL="685800" lvl="1" indent="-228600" eaLnBrk="1" hangingPunct="1">
              <a:spcBef>
                <a:spcPct val="0"/>
              </a:spcBef>
            </a:pPr>
            <a:r>
              <a:rPr lang="de-DE" smtClean="0"/>
              <a:t>Der Satzspiegel ist der Raum, in welchem der Inhalt stehen darf. Das betrifft Texte, Bilder, Grafiken und Diagramme. Ausnahme von der Regel sind ggf. detailreiche Tabellen und Diagramme. </a:t>
            </a:r>
          </a:p>
          <a:p>
            <a:pPr marL="685800" lvl="1" indent="-228600" eaLnBrk="1" hangingPunct="1">
              <a:spcBef>
                <a:spcPct val="0"/>
              </a:spcBef>
            </a:pPr>
            <a:r>
              <a:rPr lang="de-DE" smtClean="0"/>
              <a:t>Satzspiegel sichtbar machen: [Menü &gt; Ansicht &gt; Raster und Führungslinien &gt; Zeichnungslinien auf dem Bildschirm]</a:t>
            </a:r>
          </a:p>
          <a:p>
            <a:pPr marL="685800" lvl="1" indent="-228600" eaLnBrk="1" hangingPunct="1">
              <a:spcBef>
                <a:spcPct val="0"/>
              </a:spcBef>
            </a:pPr>
            <a:r>
              <a:rPr lang="de-DE" smtClean="0"/>
              <a:t>Spalten oder ein typografisches Gestaltungsraster werden nicht vorgegeben.</a:t>
            </a:r>
          </a:p>
          <a:p>
            <a:pPr marL="685800" lvl="1" indent="-228600" eaLnBrk="1" hangingPunct="1">
              <a:spcBef>
                <a:spcPct val="0"/>
              </a:spcBef>
            </a:pPr>
            <a:endParaRPr lang="de-DE" smtClean="0"/>
          </a:p>
          <a:p>
            <a:pPr marL="685800" lvl="1" indent="-228600" eaLnBrk="1" hangingPunct="1">
              <a:spcBef>
                <a:spcPct val="0"/>
              </a:spcBef>
            </a:pPr>
            <a:r>
              <a:rPr lang="de-DE" b="1" smtClean="0"/>
              <a:t>Kopfbalken: </a:t>
            </a:r>
            <a:br>
              <a:rPr lang="de-DE" b="1" smtClean="0"/>
            </a:br>
            <a:r>
              <a:rPr lang="de-DE" smtClean="0"/>
              <a:t>Bleibt leer; keine Beschriftung.</a:t>
            </a:r>
          </a:p>
          <a:p>
            <a:pPr marL="685800" lvl="1" indent="-228600" eaLnBrk="1" hangingPunct="1">
              <a:spcBef>
                <a:spcPct val="0"/>
              </a:spcBef>
            </a:pPr>
            <a:endParaRPr lang="de-DE" smtClean="0"/>
          </a:p>
          <a:p>
            <a:pPr marL="685800" lvl="1" indent="-228600" eaLnBrk="1" hangingPunct="1">
              <a:spcBef>
                <a:spcPct val="0"/>
              </a:spcBef>
            </a:pPr>
            <a:r>
              <a:rPr lang="de-DE" b="1" smtClean="0"/>
              <a:t>Überschrift: </a:t>
            </a:r>
            <a:endParaRPr lang="de-DE" smtClean="0"/>
          </a:p>
          <a:p>
            <a:pPr marL="685800" lvl="1" indent="-228600" eaLnBrk="1" hangingPunct="1">
              <a:spcBef>
                <a:spcPct val="0"/>
              </a:spcBef>
            </a:pPr>
            <a:r>
              <a:rPr lang="de-DE" smtClean="0"/>
              <a:t>Typografie (im Textrahmen bereits voreingestellt): </a:t>
            </a:r>
            <a:br>
              <a:rPr lang="de-DE" smtClean="0"/>
            </a:br>
            <a:r>
              <a:rPr lang="de-DE" smtClean="0"/>
              <a:t>Arial Fett -- 24pt -- Schwarz -- 1 bis 2 Zeilen, vertikal von unten beginnend -- Zeilenabstand: 0,9 – linksbündig</a:t>
            </a:r>
          </a:p>
          <a:p>
            <a:pPr marL="685800" lvl="1" indent="-228600" eaLnBrk="1" hangingPunct="1">
              <a:spcBef>
                <a:spcPct val="0"/>
              </a:spcBef>
            </a:pPr>
            <a:r>
              <a:rPr lang="de-DE" smtClean="0"/>
              <a:t>Alternative Schriftgröße bei großer Textmenge:</a:t>
            </a:r>
          </a:p>
          <a:p>
            <a:pPr marL="685800" lvl="1" indent="-228600" eaLnBrk="1" hangingPunct="1">
              <a:spcBef>
                <a:spcPct val="0"/>
              </a:spcBef>
            </a:pPr>
            <a:r>
              <a:rPr lang="de-DE" smtClean="0"/>
              <a:t>Arial Fett -- 21pt -- Schwarz -- 1 bis 2 Zeilen, vertikal von unten beginnend -- Zeilenabstand: 0,9 – linksbündig</a:t>
            </a:r>
          </a:p>
          <a:p>
            <a:pPr marL="685800" lvl="1" indent="-228600" eaLnBrk="1" hangingPunct="1">
              <a:spcBef>
                <a:spcPct val="0"/>
              </a:spcBef>
            </a:pPr>
            <a:r>
              <a:rPr lang="de-DE" smtClean="0"/>
              <a:t>Hinweis: Die Standard-Überschriftsgröße ist 24 pt. Eine Überschrift sollte kurz und prägnant formuliert sein (Schlagzeile). Bei begründet großen Textmengen kann auf die Schriftgröße 21 pt ausgewichen werden. Es ist ausschließlich eine Überschriftsgröße für die komplette Präsentation einzusetzen (nicht nur für die Einzelfolie).</a:t>
            </a:r>
          </a:p>
          <a:p>
            <a:pPr marL="685800" lvl="1" indent="-228600" eaLnBrk="1" hangingPunct="1">
              <a:spcBef>
                <a:spcPct val="0"/>
              </a:spcBef>
            </a:pPr>
            <a:r>
              <a:rPr lang="de-DE" smtClean="0"/>
              <a:t>Linie: 1,5pt -- BA-Rot</a:t>
            </a:r>
          </a:p>
          <a:p>
            <a:pPr marL="685800" lvl="1" indent="-228600" eaLnBrk="1" hangingPunct="1">
              <a:spcBef>
                <a:spcPct val="0"/>
              </a:spcBef>
            </a:pPr>
            <a:endParaRPr lang="de-DE" smtClean="0"/>
          </a:p>
          <a:p>
            <a:pPr marL="685800" lvl="1" indent="-228600" eaLnBrk="1" hangingPunct="1">
              <a:spcBef>
                <a:spcPct val="0"/>
              </a:spcBef>
            </a:pPr>
            <a:r>
              <a:rPr lang="de-DE" b="1" smtClean="0"/>
              <a:t>Fließtext Inhaltsbereich</a:t>
            </a:r>
            <a:endParaRPr lang="de-DE" sz="500" b="1" smtClean="0"/>
          </a:p>
          <a:p>
            <a:pPr marL="685800" lvl="1" indent="-228600" eaLnBrk="1" hangingPunct="1">
              <a:spcBef>
                <a:spcPct val="0"/>
              </a:spcBef>
            </a:pPr>
            <a:r>
              <a:rPr lang="de-DE" smtClean="0"/>
              <a:t>Typografie (im Textrahmen bereits voreingestellt): </a:t>
            </a:r>
            <a:br>
              <a:rPr lang="de-DE" smtClean="0"/>
            </a:br>
            <a:r>
              <a:rPr lang="de-DE" smtClean="0"/>
              <a:t>Arial -- 20pt -- Schwarz -- max. 17 Zeilen, vertikal von oben beginnend -- Zeilenabstand: 0,9 -- Absatzabstand: 0,5 – linksbündig</a:t>
            </a:r>
          </a:p>
          <a:p>
            <a:pPr marL="685800" lvl="1" indent="-228600" eaLnBrk="1" hangingPunct="1">
              <a:spcBef>
                <a:spcPct val="0"/>
              </a:spcBef>
            </a:pPr>
            <a:r>
              <a:rPr lang="de-DE" smtClean="0"/>
              <a:t>Hinweis: Bei einem Vortrag sollte sparsam mit Textmengen umgegangen werden.</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t>Aufzählungspunkte (Bullets)</a:t>
            </a:r>
            <a:endParaRPr lang="de-DE" sz="500" b="1" smtClean="0"/>
          </a:p>
          <a:p>
            <a:pPr marL="685800" lvl="1" indent="-228600" eaLnBrk="1" hangingPunct="1">
              <a:spcBef>
                <a:spcPct val="0"/>
              </a:spcBef>
            </a:pPr>
            <a:r>
              <a:rPr lang="de-DE" smtClean="0"/>
              <a:t>Typografie (im Textrahmen bereits voreingestellt): </a:t>
            </a:r>
            <a:br>
              <a:rPr lang="de-DE" smtClean="0"/>
            </a:br>
            <a:endParaRPr lang="de-DE" smtClean="0"/>
          </a:p>
          <a:p>
            <a:pPr marL="685800" lvl="1" indent="-228600" eaLnBrk="1" hangingPunct="1">
              <a:spcBef>
                <a:spcPct val="0"/>
              </a:spcBef>
            </a:pPr>
            <a:r>
              <a:rPr lang="de-DE" smtClean="0"/>
              <a:t>Erste Gliederungsebene – aufbauend auf der Typografie des Fließtexts: </a:t>
            </a:r>
            <a:br>
              <a:rPr lang="de-DE" smtClean="0"/>
            </a:br>
            <a:r>
              <a:rPr lang="de-DE" smtClean="0"/>
              <a:t>Aufzählungspunkt: rot/graues Quadrat mit Seitengröße in Höhe eines Kleinbuchstabens.</a:t>
            </a:r>
            <a:br>
              <a:rPr lang="de-DE" smtClean="0"/>
            </a:br>
            <a:r>
              <a:rPr lang="de-DE" smtClean="0"/>
              <a:t>Arial -- 20pt -- Schwarz -- Zeilenabstand: 0,9 -- Absatzabstand: 0,5 – linksbündig</a:t>
            </a:r>
          </a:p>
          <a:p>
            <a:pPr marL="685800" lvl="1" indent="-228600" eaLnBrk="1" hangingPunct="1">
              <a:spcBef>
                <a:spcPct val="0"/>
              </a:spcBef>
              <a:buFontTx/>
              <a:buAutoNum type="arabicPeriod"/>
            </a:pPr>
            <a:endParaRPr lang="de-DE" smtClean="0"/>
          </a:p>
          <a:p>
            <a:pPr marL="685800" lvl="1" indent="-228600" eaLnBrk="1" hangingPunct="1">
              <a:spcBef>
                <a:spcPct val="0"/>
              </a:spcBef>
            </a:pPr>
            <a:r>
              <a:rPr lang="de-DE" smtClean="0"/>
              <a:t>Zweite Gliederungsebene : </a:t>
            </a:r>
            <a:br>
              <a:rPr lang="de-DE" smtClean="0"/>
            </a:br>
            <a:r>
              <a:rPr lang="de-DE" smtClean="0"/>
              <a:t>Aufzählungspunkt: graues Quadrat (R150 – G150 – B150); Größe: 100%</a:t>
            </a:r>
            <a:br>
              <a:rPr lang="de-DE" smtClean="0"/>
            </a:br>
            <a:r>
              <a:rPr lang="de-DE" smtClean="0"/>
              <a:t>Arial -- 17pt -- Schwarz -- Zeilenabstand: 1 -- Absatzabstand: 0,2 – linksbündig</a:t>
            </a:r>
          </a:p>
          <a:p>
            <a:pPr marL="685800" lvl="1" indent="-228600" eaLnBrk="1" hangingPunct="1">
              <a:spcBef>
                <a:spcPct val="0"/>
              </a:spcBef>
            </a:pPr>
            <a:endParaRPr lang="de-DE" smtClean="0"/>
          </a:p>
          <a:p>
            <a:pPr marL="685800" lvl="1" indent="-228600" eaLnBrk="1" hangingPunct="1">
              <a:spcBef>
                <a:spcPct val="0"/>
              </a:spcBef>
            </a:pPr>
            <a:r>
              <a:rPr lang="de-DE" smtClean="0"/>
              <a:t>Dritte Gliederungsebene : </a:t>
            </a:r>
            <a:br>
              <a:rPr lang="de-DE" smtClean="0"/>
            </a:br>
            <a:r>
              <a:rPr lang="de-DE" smtClean="0"/>
              <a:t>Aufzählungspunkt: graues Quadrat (R150 – G150 – B150) in 100%</a:t>
            </a:r>
            <a:br>
              <a:rPr lang="de-DE" smtClean="0"/>
            </a:br>
            <a:r>
              <a:rPr lang="de-DE" smtClean="0"/>
              <a:t>Arial -- 14pt -- Schwarz -- Zeilenabstand: 1 -- Absatzabstand: 0,2 – linksbündig</a:t>
            </a:r>
          </a:p>
          <a:p>
            <a:pPr marL="685800" lvl="1" indent="-228600" eaLnBrk="1" hangingPunct="1">
              <a:spcBef>
                <a:spcPct val="0"/>
              </a:spcBef>
              <a:buFontTx/>
              <a:buAutoNum type="arabicPeriod"/>
            </a:pPr>
            <a:endParaRPr lang="de-DE" smtClean="0"/>
          </a:p>
          <a:p>
            <a:pPr marL="685800" lvl="1" indent="-228600" eaLnBrk="1" hangingPunct="1">
              <a:spcBef>
                <a:spcPct val="0"/>
              </a:spcBef>
            </a:pPr>
            <a:r>
              <a:rPr lang="de-DE" smtClean="0"/>
              <a:t>Hinweis: Maximal 6 Punkte. Möglichst bis zur zweiten Ebene auskommen.</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t>Fußzeile</a:t>
            </a:r>
          </a:p>
          <a:p>
            <a:pPr marL="685800" lvl="1" indent="-228600" eaLnBrk="1" hangingPunct="1">
              <a:spcBef>
                <a:spcPct val="0"/>
              </a:spcBef>
            </a:pPr>
            <a:r>
              <a:rPr lang="de-DE" smtClean="0"/>
              <a:t>Individuell betexten unter [Menü &gt; Ansicht &gt; Kopf und Fußzeile].</a:t>
            </a:r>
          </a:p>
          <a:p>
            <a:pPr marL="685800" lvl="1" indent="-228600" eaLnBrk="1" hangingPunct="1">
              <a:spcBef>
                <a:spcPct val="0"/>
              </a:spcBef>
            </a:pPr>
            <a:r>
              <a:rPr lang="de-DE" smtClean="0"/>
              <a:t>Ausnahme: Kapitelsetzung: Muss händisch bei jeder Folie angepasst werden. Die erste (schwarze) Zahl gibt den Kapitelstandort der Folie an, die zweite (graue) Zahl orientiert bezüglich der Gesamtzahl der Kapitel. Die Kapitelangabe erfolgt zur Orientierung innerhalb der Präsentation. Sie kann auch entfallen.</a:t>
            </a:r>
          </a:p>
          <a:p>
            <a:pPr marL="685800" lvl="1" indent="-228600" eaLnBrk="1" hangingPunct="1">
              <a:spcBef>
                <a:spcPct val="0"/>
              </a:spcBef>
            </a:pPr>
            <a:r>
              <a:rPr lang="de-DE" smtClean="0"/>
              <a:t>Die Angaben im Fußbereich werden empfohlen. Sie können sich jedoch fallweise unterscheiden.</a:t>
            </a:r>
          </a:p>
          <a:p>
            <a:pPr marL="685800" lvl="1" indent="-228600" eaLnBrk="1" hangingPunct="1">
              <a:spcBef>
                <a:spcPct val="0"/>
              </a:spcBef>
            </a:pPr>
            <a:r>
              <a:rPr lang="de-DE" smtClean="0"/>
              <a:t>Die Seitenzahl wird automatisch gesetzt.</a:t>
            </a:r>
          </a:p>
          <a:p>
            <a:pPr marL="685800" lvl="1" indent="-228600" eaLnBrk="1" hangingPunct="1">
              <a:spcBef>
                <a:spcPct val="0"/>
              </a:spcBef>
            </a:pPr>
            <a:endParaRPr lang="de-DE" smtClean="0"/>
          </a:p>
          <a:p>
            <a:pPr marL="685800" lvl="1" indent="-228600" eaLnBrk="1" hangingPunct="1">
              <a:spcBef>
                <a:spcPct val="0"/>
              </a:spcBef>
            </a:pPr>
            <a:endParaRPr lang="de-DE" smtClean="0"/>
          </a:p>
          <a:p>
            <a:pPr marL="685800" lvl="1" indent="-228600" eaLnBrk="1" hangingPunct="1">
              <a:spcBef>
                <a:spcPct val="0"/>
              </a:spcBef>
            </a:pPr>
            <a:r>
              <a:rPr lang="de-DE" b="1" smtClean="0">
                <a:solidFill>
                  <a:srgbClr val="E2001A"/>
                </a:solidFill>
              </a:rPr>
              <a:t>RGB-Wert BA-Rot: R226 G0 B26</a:t>
            </a:r>
          </a:p>
          <a:p>
            <a:pPr marL="685800" lvl="1" indent="-228600" eaLnBrk="1" hangingPunct="1">
              <a:spcBef>
                <a:spcPct val="0"/>
              </a:spcBef>
            </a:pPr>
            <a:endParaRPr lang="de-DE" b="1" smtClean="0">
              <a:solidFill>
                <a:srgbClr val="E2001A"/>
              </a:solidFill>
            </a:endParaRPr>
          </a:p>
          <a:p>
            <a:pPr marL="228600" indent="-228600" eaLnBrk="1" hangingPunct="1"/>
            <a:endParaRPr lang="de-DE" smtClean="0"/>
          </a:p>
        </p:txBody>
      </p:sp>
    </p:spTree>
    <p:extLst>
      <p:ext uri="{BB962C8B-B14F-4D97-AF65-F5344CB8AC3E}">
        <p14:creationId xmlns="" xmlns:p14="http://schemas.microsoft.com/office/powerpoint/2010/main" val="63112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D54F96E-BE01-4498-B643-4071174CD113}" type="slidenum">
              <a:rPr lang="de-DE" smtClean="0"/>
              <a:pPr/>
              <a:t>9</a:t>
            </a:fld>
            <a:endParaRPr lang="de-DE"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endParaRPr lang="de-DE" dirty="0" smtClean="0"/>
          </a:p>
        </p:txBody>
      </p:sp>
    </p:spTree>
    <p:extLst>
      <p:ext uri="{BB962C8B-B14F-4D97-AF65-F5344CB8AC3E}">
        <p14:creationId xmlns="" xmlns:p14="http://schemas.microsoft.com/office/powerpoint/2010/main" val="711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1606550"/>
            <a:ext cx="8262937" cy="454183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2425" y="1606550"/>
            <a:ext cx="2081213" cy="454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1606550"/>
            <a:ext cx="6091237" cy="454183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8788" y="1606550"/>
            <a:ext cx="8262937" cy="45418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8788" y="1606550"/>
            <a:ext cx="4054475"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606550"/>
            <a:ext cx="4056062"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8788" y="1606550"/>
            <a:ext cx="8262937" cy="45418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1606550"/>
            <a:ext cx="8262937" cy="454183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6388" y="1606550"/>
            <a:ext cx="2065337" cy="454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1606550"/>
            <a:ext cx="6045200" cy="454183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dirty="0" smtClean="0"/>
              <a:t>Leben und Arbeiten im Ausland © Bundesagentur für Arbeit - ZAV Internationaler Personalservice Frankfurt</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11175" y="1657350"/>
            <a:ext cx="3773488"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37063" y="1657350"/>
            <a:ext cx="3775075" cy="183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649288"/>
            <a:ext cx="1928813" cy="28432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2125" y="649288"/>
            <a:ext cx="5638800" cy="28432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52588" y="2851150"/>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08563" y="2851150"/>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8788" y="1606550"/>
            <a:ext cx="4054475"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606550"/>
            <a:ext cx="4056062"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2274888"/>
            <a:ext cx="1928813" cy="12779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2125" y="2274888"/>
            <a:ext cx="5638800" cy="12779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1"/>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652588" y="4887913"/>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08563" y="4887913"/>
            <a:ext cx="3203575" cy="70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311650"/>
            <a:ext cx="1928813" cy="12779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2125" y="4311650"/>
            <a:ext cx="5638800" cy="127793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2"/>
          <p:cNvSpPr>
            <a:spLocks noGrp="1" noChangeArrowheads="1"/>
          </p:cNvSpPr>
          <p:nvPr>
            <p:ph type="ftr" sz="quarter" idx="10"/>
          </p:nvPr>
        </p:nvSpPr>
        <p:spPr>
          <a:ln/>
        </p:spPr>
        <p:txBody>
          <a:bodyPr/>
          <a:lstStyle>
            <a:lvl1pPr>
              <a:defRPr/>
            </a:lvl1pPr>
          </a:lstStyle>
          <a:p>
            <a:pPr>
              <a:defRPr/>
            </a:pPr>
            <a:r>
              <a:rPr lang="de-DE"/>
              <a:t>Leben und Arbeiten im Ausland © Bundesagentur für Arbeit - ZAV Auslandsvermittlung Frankfurt</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8975" y="2138363"/>
            <a:ext cx="7802563" cy="1474787"/>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6363" y="3900488"/>
            <a:ext cx="6427787" cy="17589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8788" y="1606550"/>
            <a:ext cx="8262937" cy="454183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5488" y="4422775"/>
            <a:ext cx="7802562" cy="1366838"/>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5488" y="2917825"/>
            <a:ext cx="7802562" cy="15049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8788" y="1606550"/>
            <a:ext cx="4054475"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65663" y="1606550"/>
            <a:ext cx="4056062" cy="45418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8788" y="1541463"/>
            <a:ext cx="4056062"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8788" y="2182813"/>
            <a:ext cx="4056062"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64075" y="1541463"/>
            <a:ext cx="40576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64075" y="2182813"/>
            <a:ext cx="4057650" cy="39655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a:prstGeom prst="rect">
            <a:avLst/>
          </a:prstGeom>
        </p:spPr>
        <p:txBody>
          <a:bodyPr/>
          <a:lstStyle/>
          <a:p>
            <a:r>
              <a:rPr lang="de-DE" smtClean="0"/>
              <a:t>Titelmasterformat durch Klicken bearbeiten</a:t>
            </a:r>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8788" y="276225"/>
            <a:ext cx="8262937" cy="1146175"/>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1606550"/>
            <a:ext cx="8262937" cy="454183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6388" y="276225"/>
            <a:ext cx="2065337" cy="5872163"/>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8788" y="276225"/>
            <a:ext cx="6045200" cy="58721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8788" y="274638"/>
            <a:ext cx="3021012" cy="1165225"/>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89338" y="274638"/>
            <a:ext cx="5132387" cy="58737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8788" y="1439863"/>
            <a:ext cx="3021012" cy="47085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00225" y="4818063"/>
            <a:ext cx="5507038" cy="569912"/>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800225" y="614363"/>
            <a:ext cx="5507038" cy="41306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800225" y="5387975"/>
            <a:ext cx="5507038" cy="806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6"/>
          <p:cNvGrpSpPr>
            <a:grpSpLocks/>
          </p:cNvGrpSpPr>
          <p:nvPr userDrawn="1"/>
        </p:nvGrpSpPr>
        <p:grpSpPr bwMode="auto">
          <a:xfrm>
            <a:off x="0" y="0"/>
            <a:ext cx="9180513" cy="6883400"/>
            <a:chOff x="0" y="0"/>
            <a:chExt cx="5783" cy="4336"/>
          </a:xfrm>
        </p:grpSpPr>
        <p:sp>
          <p:nvSpPr>
            <p:cNvPr id="1089" name="Rectangle 65"/>
            <p:cNvSpPr>
              <a:spLocks noChangeArrowheads="1"/>
            </p:cNvSpPr>
            <p:nvPr userDrawn="1"/>
          </p:nvSpPr>
          <p:spPr bwMode="auto">
            <a:xfrm>
              <a:off x="0" y="0"/>
              <a:ext cx="5783" cy="937"/>
            </a:xfrm>
            <a:prstGeom prst="rect">
              <a:avLst/>
            </a:prstGeom>
            <a:solidFill>
              <a:schemeClr val="bg1"/>
            </a:solidFill>
            <a:ln w="9525" algn="ctr">
              <a:noFill/>
              <a:miter lim="800000"/>
              <a:headEnd/>
              <a:tailEnd/>
            </a:ln>
            <a:effectLst/>
          </p:spPr>
          <p:txBody>
            <a:bodyPr anchor="ctr">
              <a:spAutoFit/>
            </a:bodyPr>
            <a:lstStyle/>
            <a:p>
              <a:pPr>
                <a:defRPr/>
              </a:pPr>
              <a:endParaRPr lang="de-DE"/>
            </a:p>
          </p:txBody>
        </p:sp>
        <p:sp>
          <p:nvSpPr>
            <p:cNvPr id="1088" name="Rectangle 64"/>
            <p:cNvSpPr>
              <a:spLocks noChangeArrowheads="1"/>
            </p:cNvSpPr>
            <p:nvPr userDrawn="1"/>
          </p:nvSpPr>
          <p:spPr bwMode="auto">
            <a:xfrm>
              <a:off x="0" y="3548"/>
              <a:ext cx="5783" cy="788"/>
            </a:xfrm>
            <a:prstGeom prst="rect">
              <a:avLst/>
            </a:prstGeom>
            <a:solidFill>
              <a:schemeClr val="bg1"/>
            </a:solidFill>
            <a:ln w="9525" algn="ctr">
              <a:noFill/>
              <a:miter lim="800000"/>
              <a:headEnd/>
              <a:tailEnd/>
            </a:ln>
            <a:effectLst/>
          </p:spPr>
          <p:txBody>
            <a:bodyPr lIns="0" tIns="0" rIns="0" bIns="0" anchor="ctr">
              <a:spAutoFit/>
            </a:bodyPr>
            <a:lstStyle/>
            <a:p>
              <a:pPr>
                <a:defRPr/>
              </a:pPr>
              <a:endParaRPr lang="de-DE"/>
            </a:p>
          </p:txBody>
        </p:sp>
      </p:grpSp>
      <p:pic>
        <p:nvPicPr>
          <p:cNvPr id="1027" name="Picture 77" descr="foto_gross"/>
          <p:cNvPicPr>
            <a:picLocks noChangeAspect="1" noChangeArrowheads="1"/>
          </p:cNvPicPr>
          <p:nvPr userDrawn="1"/>
        </p:nvPicPr>
        <p:blipFill>
          <a:blip r:embed="rId13" cstate="print"/>
          <a:srcRect t="29831"/>
          <a:stretch>
            <a:fillRect/>
          </a:stretch>
        </p:blipFill>
        <p:spPr bwMode="auto">
          <a:xfrm>
            <a:off x="-9525" y="1482725"/>
            <a:ext cx="9190038" cy="4143375"/>
          </a:xfrm>
          <a:prstGeom prst="rect">
            <a:avLst/>
          </a:prstGeom>
          <a:noFill/>
          <a:ln w="9525">
            <a:noFill/>
            <a:miter lim="800000"/>
            <a:headEnd/>
            <a:tailEnd/>
          </a:ln>
        </p:spPr>
      </p:pic>
      <p:pic>
        <p:nvPicPr>
          <p:cNvPr id="1028" name="Picture 72" descr="zunge_ppoint_50cm"/>
          <p:cNvPicPr>
            <a:picLocks noChangeAspect="1" noChangeArrowheads="1"/>
          </p:cNvPicPr>
          <p:nvPr userDrawn="1"/>
        </p:nvPicPr>
        <p:blipFill>
          <a:blip r:embed="rId14" cstate="print"/>
          <a:srcRect/>
          <a:stretch>
            <a:fillRect/>
          </a:stretch>
        </p:blipFill>
        <p:spPr bwMode="auto">
          <a:xfrm>
            <a:off x="2598738" y="4791075"/>
            <a:ext cx="6581775" cy="1093788"/>
          </a:xfrm>
          <a:prstGeom prst="rect">
            <a:avLst/>
          </a:prstGeom>
          <a:noFill/>
          <a:ln w="9525">
            <a:noFill/>
            <a:miter lim="800000"/>
            <a:headEnd/>
            <a:tailEnd/>
          </a:ln>
        </p:spPr>
      </p:pic>
      <p:sp>
        <p:nvSpPr>
          <p:cNvPr id="1039" name="Rectangle 15"/>
          <p:cNvSpPr>
            <a:spLocks noChangeArrowheads="1"/>
          </p:cNvSpPr>
          <p:nvPr userDrawn="1"/>
        </p:nvSpPr>
        <p:spPr bwMode="auto">
          <a:xfrm>
            <a:off x="0" y="0"/>
            <a:ext cx="6877050" cy="1487488"/>
          </a:xfrm>
          <a:prstGeom prst="rect">
            <a:avLst/>
          </a:prstGeom>
          <a:solidFill>
            <a:srgbClr val="E2001A"/>
          </a:solidFill>
          <a:ln w="9525" algn="ctr">
            <a:noFill/>
            <a:miter lim="800000"/>
            <a:headEnd/>
            <a:tailEnd/>
          </a:ln>
          <a:effectLst/>
        </p:spPr>
        <p:txBody>
          <a:bodyPr anchor="ctr">
            <a:spAutoFit/>
          </a:bodyPr>
          <a:lstStyle/>
          <a:p>
            <a:pPr>
              <a:defRPr/>
            </a:pPr>
            <a:endParaRPr lang="de-DE"/>
          </a:p>
        </p:txBody>
      </p:sp>
      <p:sp>
        <p:nvSpPr>
          <p:cNvPr id="1040" name="Line 16"/>
          <p:cNvSpPr>
            <a:spLocks noChangeShapeType="1"/>
          </p:cNvSpPr>
          <p:nvPr userDrawn="1"/>
        </p:nvSpPr>
        <p:spPr bwMode="auto">
          <a:xfrm>
            <a:off x="0" y="1193800"/>
            <a:ext cx="6913563" cy="0"/>
          </a:xfrm>
          <a:prstGeom prst="line">
            <a:avLst/>
          </a:prstGeom>
          <a:noFill/>
          <a:ln w="12700">
            <a:solidFill>
              <a:schemeClr val="bg1"/>
            </a:solidFill>
            <a:round/>
            <a:headEnd/>
            <a:tailEnd/>
          </a:ln>
          <a:effectLst/>
        </p:spPr>
        <p:txBody>
          <a:bodyPr wrap="none">
            <a:spAutoFit/>
          </a:bodyPr>
          <a:lstStyle/>
          <a:p>
            <a:pPr>
              <a:defRPr/>
            </a:pPr>
            <a:endParaRPr lang="de-DE"/>
          </a:p>
        </p:txBody>
      </p:sp>
      <p:sp>
        <p:nvSpPr>
          <p:cNvPr id="1041" name="Rectangle 17"/>
          <p:cNvSpPr>
            <a:spLocks noChangeArrowheads="1"/>
          </p:cNvSpPr>
          <p:nvPr userDrawn="1"/>
        </p:nvSpPr>
        <p:spPr bwMode="auto">
          <a:xfrm>
            <a:off x="6929438" y="0"/>
            <a:ext cx="2251075" cy="1487488"/>
          </a:xfrm>
          <a:prstGeom prst="rect">
            <a:avLst/>
          </a:prstGeom>
          <a:solidFill>
            <a:srgbClr val="C8C8C8"/>
          </a:solidFill>
          <a:ln w="9525" algn="ctr">
            <a:noFill/>
            <a:miter lim="800000"/>
            <a:headEnd/>
            <a:tailEnd/>
          </a:ln>
          <a:effectLst/>
        </p:spPr>
        <p:txBody>
          <a:bodyPr anchor="ctr">
            <a:spAutoFit/>
          </a:bodyPr>
          <a:lstStyle/>
          <a:p>
            <a:pPr>
              <a:defRPr/>
            </a:pPr>
            <a:endParaRPr lang="de-DE"/>
          </a:p>
        </p:txBody>
      </p:sp>
      <p:sp>
        <p:nvSpPr>
          <p:cNvPr id="1059" name="Text Box 35"/>
          <p:cNvSpPr txBox="1">
            <a:spLocks noChangeArrowheads="1"/>
          </p:cNvSpPr>
          <p:nvPr userDrawn="1"/>
        </p:nvSpPr>
        <p:spPr bwMode="auto">
          <a:xfrm>
            <a:off x="1638300" y="2397125"/>
            <a:ext cx="3203575" cy="366713"/>
          </a:xfrm>
          <a:prstGeom prst="rect">
            <a:avLst/>
          </a:prstGeom>
          <a:noFill/>
          <a:ln w="9525">
            <a:noFill/>
            <a:miter lim="800000"/>
            <a:headEnd/>
            <a:tailEnd/>
          </a:ln>
          <a:effectLst/>
        </p:spPr>
        <p:txBody>
          <a:bodyPr lIns="91407" tIns="45705" rIns="91407" bIns="45705">
            <a:spAutoFit/>
          </a:bodyPr>
          <a:lstStyle/>
          <a:p>
            <a:pPr defTabSz="917575">
              <a:lnSpc>
                <a:spcPct val="100000"/>
              </a:lnSpc>
              <a:defRPr/>
            </a:pPr>
            <a:endParaRPr lang="de-DE" sz="1800"/>
          </a:p>
        </p:txBody>
      </p:sp>
      <p:sp>
        <p:nvSpPr>
          <p:cNvPr id="1033" name="Rectangle 43"/>
          <p:cNvSpPr>
            <a:spLocks noGrp="1" noChangeArrowheads="1"/>
          </p:cNvSpPr>
          <p:nvPr>
            <p:ph type="title"/>
          </p:nvPr>
        </p:nvSpPr>
        <p:spPr bwMode="auto">
          <a:xfrm>
            <a:off x="4302125" y="4903788"/>
            <a:ext cx="4481513" cy="85090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de-DE" smtClean="0"/>
              <a:t>Titelmasterformat durch Klicken bearbeiten</a:t>
            </a:r>
          </a:p>
        </p:txBody>
      </p:sp>
      <p:pic>
        <p:nvPicPr>
          <p:cNvPr id="1034" name="Picture 73" descr="ZAV_LOGO_NEU_JPEG_3c"/>
          <p:cNvPicPr>
            <a:picLocks noChangeAspect="1" noChangeArrowheads="1"/>
          </p:cNvPicPr>
          <p:nvPr userDrawn="1"/>
        </p:nvPicPr>
        <p:blipFill>
          <a:blip r:embed="rId15" cstate="print"/>
          <a:srcRect/>
          <a:stretch>
            <a:fillRect/>
          </a:stretch>
        </p:blipFill>
        <p:spPr bwMode="auto">
          <a:xfrm>
            <a:off x="6427788" y="6029325"/>
            <a:ext cx="2536825" cy="720725"/>
          </a:xfrm>
          <a:prstGeom prst="rect">
            <a:avLst/>
          </a:prstGeom>
          <a:noFill/>
          <a:ln w="9525">
            <a:noFill/>
            <a:miter lim="800000"/>
            <a:headEnd/>
            <a:tailEnd/>
          </a:ln>
        </p:spPr>
      </p:pic>
      <p:pic>
        <p:nvPicPr>
          <p:cNvPr id="1035" name="Picture 75" descr="eures_logo"/>
          <p:cNvPicPr>
            <a:picLocks noChangeAspect="1" noChangeArrowheads="1"/>
          </p:cNvPicPr>
          <p:nvPr userDrawn="1"/>
        </p:nvPicPr>
        <p:blipFill>
          <a:blip r:embed="rId16" cstate="print"/>
          <a:srcRect/>
          <a:stretch>
            <a:fillRect/>
          </a:stretch>
        </p:blipFill>
        <p:spPr bwMode="auto">
          <a:xfrm>
            <a:off x="5329238" y="6029325"/>
            <a:ext cx="601662"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Lst>
  <p:hf sldNum="0" hdr="0" dt="0"/>
  <p:txStyles>
    <p:titleStyle>
      <a:lvl1pPr algn="r" defTabSz="917575" rtl="0" eaLnBrk="0" fontAlgn="base" hangingPunct="0">
        <a:lnSpc>
          <a:spcPct val="90000"/>
        </a:lnSpc>
        <a:spcBef>
          <a:spcPct val="0"/>
        </a:spcBef>
        <a:spcAft>
          <a:spcPct val="0"/>
        </a:spcAft>
        <a:defRPr sz="3100">
          <a:solidFill>
            <a:schemeClr val="bg1"/>
          </a:solidFill>
          <a:latin typeface="+mj-lt"/>
          <a:ea typeface="+mj-ea"/>
          <a:cs typeface="+mj-cs"/>
        </a:defRPr>
      </a:lvl1pPr>
      <a:lvl2pPr algn="r" defTabSz="917575" rtl="0" eaLnBrk="0" fontAlgn="base" hangingPunct="0">
        <a:lnSpc>
          <a:spcPct val="90000"/>
        </a:lnSpc>
        <a:spcBef>
          <a:spcPct val="0"/>
        </a:spcBef>
        <a:spcAft>
          <a:spcPct val="0"/>
        </a:spcAft>
        <a:defRPr sz="3100">
          <a:solidFill>
            <a:schemeClr val="bg1"/>
          </a:solidFill>
          <a:latin typeface="Arial" charset="0"/>
        </a:defRPr>
      </a:lvl2pPr>
      <a:lvl3pPr algn="r" defTabSz="917575" rtl="0" eaLnBrk="0" fontAlgn="base" hangingPunct="0">
        <a:lnSpc>
          <a:spcPct val="90000"/>
        </a:lnSpc>
        <a:spcBef>
          <a:spcPct val="0"/>
        </a:spcBef>
        <a:spcAft>
          <a:spcPct val="0"/>
        </a:spcAft>
        <a:defRPr sz="3100">
          <a:solidFill>
            <a:schemeClr val="bg1"/>
          </a:solidFill>
          <a:latin typeface="Arial" charset="0"/>
        </a:defRPr>
      </a:lvl3pPr>
      <a:lvl4pPr algn="r" defTabSz="917575" rtl="0" eaLnBrk="0" fontAlgn="base" hangingPunct="0">
        <a:lnSpc>
          <a:spcPct val="90000"/>
        </a:lnSpc>
        <a:spcBef>
          <a:spcPct val="0"/>
        </a:spcBef>
        <a:spcAft>
          <a:spcPct val="0"/>
        </a:spcAft>
        <a:defRPr sz="3100">
          <a:solidFill>
            <a:schemeClr val="bg1"/>
          </a:solidFill>
          <a:latin typeface="Arial" charset="0"/>
        </a:defRPr>
      </a:lvl4pPr>
      <a:lvl5pPr algn="r" defTabSz="917575" rtl="0" eaLnBrk="0" fontAlgn="base" hangingPunct="0">
        <a:lnSpc>
          <a:spcPct val="90000"/>
        </a:lnSpc>
        <a:spcBef>
          <a:spcPct val="0"/>
        </a:spcBef>
        <a:spcAft>
          <a:spcPct val="0"/>
        </a:spcAft>
        <a:defRPr sz="3100">
          <a:solidFill>
            <a:schemeClr val="bg1"/>
          </a:solidFill>
          <a:latin typeface="Arial" charset="0"/>
        </a:defRPr>
      </a:lvl5pPr>
      <a:lvl6pPr marL="457200" algn="r" defTabSz="917575" rtl="0" fontAlgn="base">
        <a:lnSpc>
          <a:spcPct val="90000"/>
        </a:lnSpc>
        <a:spcBef>
          <a:spcPct val="0"/>
        </a:spcBef>
        <a:spcAft>
          <a:spcPct val="0"/>
        </a:spcAft>
        <a:defRPr sz="3100">
          <a:solidFill>
            <a:schemeClr val="bg1"/>
          </a:solidFill>
          <a:latin typeface="Arial" charset="0"/>
        </a:defRPr>
      </a:lvl6pPr>
      <a:lvl7pPr marL="914400" algn="r" defTabSz="917575" rtl="0" fontAlgn="base">
        <a:lnSpc>
          <a:spcPct val="90000"/>
        </a:lnSpc>
        <a:spcBef>
          <a:spcPct val="0"/>
        </a:spcBef>
        <a:spcAft>
          <a:spcPct val="0"/>
        </a:spcAft>
        <a:defRPr sz="3100">
          <a:solidFill>
            <a:schemeClr val="bg1"/>
          </a:solidFill>
          <a:latin typeface="Arial" charset="0"/>
        </a:defRPr>
      </a:lvl7pPr>
      <a:lvl8pPr marL="1371600" algn="r" defTabSz="917575" rtl="0" fontAlgn="base">
        <a:lnSpc>
          <a:spcPct val="90000"/>
        </a:lnSpc>
        <a:spcBef>
          <a:spcPct val="0"/>
        </a:spcBef>
        <a:spcAft>
          <a:spcPct val="0"/>
        </a:spcAft>
        <a:defRPr sz="3100">
          <a:solidFill>
            <a:schemeClr val="bg1"/>
          </a:solidFill>
          <a:latin typeface="Arial" charset="0"/>
        </a:defRPr>
      </a:lvl8pPr>
      <a:lvl9pPr marL="1828800" algn="r" defTabSz="917575" rtl="0" fontAlgn="base">
        <a:lnSpc>
          <a:spcPct val="90000"/>
        </a:lnSpc>
        <a:spcBef>
          <a:spcPct val="0"/>
        </a:spcBef>
        <a:spcAft>
          <a:spcPct val="0"/>
        </a:spcAft>
        <a:defRPr sz="3100">
          <a:solidFill>
            <a:schemeClr val="bg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9379" name="Rectangle 3"/>
          <p:cNvSpPr>
            <a:spLocks noChangeArrowheads="1"/>
          </p:cNvSpPr>
          <p:nvPr userDrawn="1"/>
        </p:nvSpPr>
        <p:spPr bwMode="auto">
          <a:xfrm>
            <a:off x="0" y="1485900"/>
            <a:ext cx="9180513" cy="4141788"/>
          </a:xfrm>
          <a:prstGeom prst="rect">
            <a:avLst/>
          </a:prstGeom>
          <a:solidFill>
            <a:srgbClr val="EAEAEA"/>
          </a:solidFill>
          <a:ln w="9525">
            <a:noFill/>
            <a:miter lim="800000"/>
            <a:headEnd/>
            <a:tailEnd/>
          </a:ln>
          <a:effectLst/>
        </p:spPr>
        <p:txBody>
          <a:bodyPr wrap="none" anchor="ctr"/>
          <a:lstStyle/>
          <a:p>
            <a:pPr>
              <a:defRPr/>
            </a:pPr>
            <a:endParaRPr lang="de-DE"/>
          </a:p>
        </p:txBody>
      </p:sp>
      <p:sp>
        <p:nvSpPr>
          <p:cNvPr id="229380" name="Rectangle 4"/>
          <p:cNvSpPr>
            <a:spLocks noChangeArrowheads="1"/>
          </p:cNvSpPr>
          <p:nvPr userDrawn="1"/>
        </p:nvSpPr>
        <p:spPr bwMode="auto">
          <a:xfrm>
            <a:off x="0" y="0"/>
            <a:ext cx="6877050" cy="1487488"/>
          </a:xfrm>
          <a:prstGeom prst="rect">
            <a:avLst/>
          </a:prstGeom>
          <a:solidFill>
            <a:srgbClr val="E2001A"/>
          </a:solidFill>
          <a:ln w="9525" algn="ctr">
            <a:noFill/>
            <a:miter lim="800000"/>
            <a:headEnd/>
            <a:tailEnd/>
          </a:ln>
          <a:effectLst/>
        </p:spPr>
        <p:txBody>
          <a:bodyPr anchor="ctr">
            <a:spAutoFit/>
          </a:bodyPr>
          <a:lstStyle/>
          <a:p>
            <a:pPr>
              <a:defRPr/>
            </a:pPr>
            <a:endParaRPr lang="de-DE"/>
          </a:p>
        </p:txBody>
      </p:sp>
      <p:sp>
        <p:nvSpPr>
          <p:cNvPr id="229381" name="Line 5"/>
          <p:cNvSpPr>
            <a:spLocks noChangeShapeType="1"/>
          </p:cNvSpPr>
          <p:nvPr userDrawn="1"/>
        </p:nvSpPr>
        <p:spPr bwMode="auto">
          <a:xfrm>
            <a:off x="0" y="1193800"/>
            <a:ext cx="6913563" cy="0"/>
          </a:xfrm>
          <a:prstGeom prst="line">
            <a:avLst/>
          </a:prstGeom>
          <a:noFill/>
          <a:ln w="12700">
            <a:solidFill>
              <a:schemeClr val="bg1"/>
            </a:solidFill>
            <a:round/>
            <a:headEnd/>
            <a:tailEnd/>
          </a:ln>
          <a:effectLst/>
        </p:spPr>
        <p:txBody>
          <a:bodyPr wrap="none">
            <a:spAutoFit/>
          </a:bodyPr>
          <a:lstStyle/>
          <a:p>
            <a:pPr>
              <a:defRPr/>
            </a:pPr>
            <a:endParaRPr lang="de-DE"/>
          </a:p>
        </p:txBody>
      </p:sp>
      <p:sp>
        <p:nvSpPr>
          <p:cNvPr id="229382" name="Rectangle 6"/>
          <p:cNvSpPr>
            <a:spLocks noChangeArrowheads="1"/>
          </p:cNvSpPr>
          <p:nvPr userDrawn="1"/>
        </p:nvSpPr>
        <p:spPr bwMode="auto">
          <a:xfrm>
            <a:off x="6929438" y="0"/>
            <a:ext cx="2251075" cy="1487488"/>
          </a:xfrm>
          <a:prstGeom prst="rect">
            <a:avLst/>
          </a:prstGeom>
          <a:solidFill>
            <a:srgbClr val="C8C8C8"/>
          </a:solidFill>
          <a:ln w="9525" algn="ctr">
            <a:noFill/>
            <a:miter lim="800000"/>
            <a:headEnd/>
            <a:tailEnd/>
          </a:ln>
          <a:effectLst/>
        </p:spPr>
        <p:txBody>
          <a:bodyPr anchor="ctr">
            <a:spAutoFit/>
          </a:bodyPr>
          <a:lstStyle/>
          <a:p>
            <a:pPr>
              <a:defRPr/>
            </a:pPr>
            <a:endParaRPr lang="de-DE"/>
          </a:p>
        </p:txBody>
      </p:sp>
      <p:sp>
        <p:nvSpPr>
          <p:cNvPr id="229385" name="Text Box 9"/>
          <p:cNvSpPr txBox="1">
            <a:spLocks noChangeArrowheads="1"/>
          </p:cNvSpPr>
          <p:nvPr userDrawn="1"/>
        </p:nvSpPr>
        <p:spPr bwMode="auto">
          <a:xfrm>
            <a:off x="1638300" y="2397125"/>
            <a:ext cx="3203575" cy="366713"/>
          </a:xfrm>
          <a:prstGeom prst="rect">
            <a:avLst/>
          </a:prstGeom>
          <a:noFill/>
          <a:ln w="9525">
            <a:noFill/>
            <a:miter lim="800000"/>
            <a:headEnd/>
            <a:tailEnd/>
          </a:ln>
          <a:effectLst/>
        </p:spPr>
        <p:txBody>
          <a:bodyPr lIns="91407" tIns="45705" rIns="91407" bIns="45705">
            <a:spAutoFit/>
          </a:bodyPr>
          <a:lstStyle/>
          <a:p>
            <a:pPr defTabSz="917575">
              <a:lnSpc>
                <a:spcPct val="100000"/>
              </a:lnSpc>
              <a:defRPr/>
            </a:pPr>
            <a:endParaRPr lang="de-DE" sz="1800"/>
          </a:p>
        </p:txBody>
      </p:sp>
      <p:sp>
        <p:nvSpPr>
          <p:cNvPr id="2055" name="Rectangle 10"/>
          <p:cNvSpPr>
            <a:spLocks noGrp="1" noChangeArrowheads="1"/>
          </p:cNvSpPr>
          <p:nvPr>
            <p:ph type="title"/>
          </p:nvPr>
        </p:nvSpPr>
        <p:spPr bwMode="auto">
          <a:xfrm>
            <a:off x="1781175" y="2936875"/>
            <a:ext cx="5724525" cy="85090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de-DE" smtClean="0"/>
              <a:t>Titelmasterformat durch Klicken bearbeiten</a:t>
            </a:r>
          </a:p>
        </p:txBody>
      </p:sp>
      <p:pic>
        <p:nvPicPr>
          <p:cNvPr id="2056" name="Picture 18" descr="ZAV_LOGO_NEU_JPEG_3c"/>
          <p:cNvPicPr>
            <a:picLocks noChangeAspect="1" noChangeArrowheads="1"/>
          </p:cNvPicPr>
          <p:nvPr userDrawn="1"/>
        </p:nvPicPr>
        <p:blipFill>
          <a:blip r:embed="rId13" cstate="print"/>
          <a:srcRect/>
          <a:stretch>
            <a:fillRect/>
          </a:stretch>
        </p:blipFill>
        <p:spPr bwMode="auto">
          <a:xfrm>
            <a:off x="6427788" y="5857875"/>
            <a:ext cx="2536825" cy="720725"/>
          </a:xfrm>
          <a:prstGeom prst="rect">
            <a:avLst/>
          </a:prstGeom>
          <a:noFill/>
          <a:ln w="9525">
            <a:noFill/>
            <a:miter lim="800000"/>
            <a:headEnd/>
            <a:tailEnd/>
          </a:ln>
        </p:spPr>
      </p:pic>
      <p:pic>
        <p:nvPicPr>
          <p:cNvPr id="2057" name="Picture 19" descr="eures_logo"/>
          <p:cNvPicPr>
            <a:picLocks noChangeAspect="1" noChangeArrowheads="1"/>
          </p:cNvPicPr>
          <p:nvPr userDrawn="1"/>
        </p:nvPicPr>
        <p:blipFill>
          <a:blip r:embed="rId14" cstate="print"/>
          <a:srcRect/>
          <a:stretch>
            <a:fillRect/>
          </a:stretch>
        </p:blipFill>
        <p:spPr bwMode="auto">
          <a:xfrm>
            <a:off x="5329238" y="5857875"/>
            <a:ext cx="601662" cy="720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hf sldNum="0" hdr="0" dt="0"/>
  <p:txStyles>
    <p:titleStyle>
      <a:lvl1pPr algn="l" defTabSz="917575" rtl="0" eaLnBrk="0" fontAlgn="base" hangingPunct="0">
        <a:lnSpc>
          <a:spcPct val="90000"/>
        </a:lnSpc>
        <a:spcBef>
          <a:spcPct val="0"/>
        </a:spcBef>
        <a:spcAft>
          <a:spcPct val="0"/>
        </a:spcAft>
        <a:defRPr sz="3100" b="1">
          <a:solidFill>
            <a:schemeClr val="tx1"/>
          </a:solidFill>
          <a:latin typeface="+mj-lt"/>
          <a:ea typeface="+mj-ea"/>
          <a:cs typeface="+mj-cs"/>
        </a:defRPr>
      </a:lvl1pPr>
      <a:lvl2pPr algn="l" defTabSz="917575" rtl="0" eaLnBrk="0" fontAlgn="base" hangingPunct="0">
        <a:lnSpc>
          <a:spcPct val="90000"/>
        </a:lnSpc>
        <a:spcBef>
          <a:spcPct val="0"/>
        </a:spcBef>
        <a:spcAft>
          <a:spcPct val="0"/>
        </a:spcAft>
        <a:defRPr sz="3100" b="1">
          <a:solidFill>
            <a:schemeClr val="tx1"/>
          </a:solidFill>
          <a:latin typeface="Arial" charset="0"/>
        </a:defRPr>
      </a:lvl2pPr>
      <a:lvl3pPr algn="l" defTabSz="917575" rtl="0" eaLnBrk="0" fontAlgn="base" hangingPunct="0">
        <a:lnSpc>
          <a:spcPct val="90000"/>
        </a:lnSpc>
        <a:spcBef>
          <a:spcPct val="0"/>
        </a:spcBef>
        <a:spcAft>
          <a:spcPct val="0"/>
        </a:spcAft>
        <a:defRPr sz="3100" b="1">
          <a:solidFill>
            <a:schemeClr val="tx1"/>
          </a:solidFill>
          <a:latin typeface="Arial" charset="0"/>
        </a:defRPr>
      </a:lvl3pPr>
      <a:lvl4pPr algn="l" defTabSz="917575" rtl="0" eaLnBrk="0" fontAlgn="base" hangingPunct="0">
        <a:lnSpc>
          <a:spcPct val="90000"/>
        </a:lnSpc>
        <a:spcBef>
          <a:spcPct val="0"/>
        </a:spcBef>
        <a:spcAft>
          <a:spcPct val="0"/>
        </a:spcAft>
        <a:defRPr sz="3100" b="1">
          <a:solidFill>
            <a:schemeClr val="tx1"/>
          </a:solidFill>
          <a:latin typeface="Arial" charset="0"/>
        </a:defRPr>
      </a:lvl4pPr>
      <a:lvl5pPr algn="l" defTabSz="917575" rtl="0" eaLnBrk="0" fontAlgn="base" hangingPunct="0">
        <a:lnSpc>
          <a:spcPct val="90000"/>
        </a:lnSpc>
        <a:spcBef>
          <a:spcPct val="0"/>
        </a:spcBef>
        <a:spcAft>
          <a:spcPct val="0"/>
        </a:spcAft>
        <a:defRPr sz="3100" b="1">
          <a:solidFill>
            <a:schemeClr val="tx1"/>
          </a:solidFill>
          <a:latin typeface="Arial" charset="0"/>
        </a:defRPr>
      </a:lvl5pPr>
      <a:lvl6pPr marL="457200" algn="l" defTabSz="917575" rtl="0" fontAlgn="base">
        <a:lnSpc>
          <a:spcPct val="90000"/>
        </a:lnSpc>
        <a:spcBef>
          <a:spcPct val="0"/>
        </a:spcBef>
        <a:spcAft>
          <a:spcPct val="0"/>
        </a:spcAft>
        <a:defRPr sz="3100" b="1">
          <a:solidFill>
            <a:schemeClr val="tx1"/>
          </a:solidFill>
          <a:latin typeface="Arial" charset="0"/>
        </a:defRPr>
      </a:lvl6pPr>
      <a:lvl7pPr marL="914400" algn="l" defTabSz="917575" rtl="0" fontAlgn="base">
        <a:lnSpc>
          <a:spcPct val="90000"/>
        </a:lnSpc>
        <a:spcBef>
          <a:spcPct val="0"/>
        </a:spcBef>
        <a:spcAft>
          <a:spcPct val="0"/>
        </a:spcAft>
        <a:defRPr sz="3100" b="1">
          <a:solidFill>
            <a:schemeClr val="tx1"/>
          </a:solidFill>
          <a:latin typeface="Arial" charset="0"/>
        </a:defRPr>
      </a:lvl7pPr>
      <a:lvl8pPr marL="1371600" algn="l" defTabSz="917575" rtl="0" fontAlgn="base">
        <a:lnSpc>
          <a:spcPct val="90000"/>
        </a:lnSpc>
        <a:spcBef>
          <a:spcPct val="0"/>
        </a:spcBef>
        <a:spcAft>
          <a:spcPct val="0"/>
        </a:spcAft>
        <a:defRPr sz="3100" b="1">
          <a:solidFill>
            <a:schemeClr val="tx1"/>
          </a:solidFill>
          <a:latin typeface="Arial" charset="0"/>
        </a:defRPr>
      </a:lvl8pPr>
      <a:lvl9pPr marL="1828800" algn="l" defTabSz="917575" rtl="0" fontAlgn="base">
        <a:lnSpc>
          <a:spcPct val="90000"/>
        </a:lnSpc>
        <a:spcBef>
          <a:spcPct val="0"/>
        </a:spcBef>
        <a:spcAft>
          <a:spcPct val="0"/>
        </a:spcAft>
        <a:defRPr sz="3100" b="1">
          <a:solidFill>
            <a:schemeClr val="tx1"/>
          </a:solidFill>
          <a:latin typeface="Arial" charset="0"/>
        </a:defRPr>
      </a:lvl9pPr>
    </p:titleStyle>
    <p:bodyStyle>
      <a:lvl1pPr marL="344488" indent="-344488" algn="l" defTabSz="917575" rtl="0" eaLnBrk="0" fontAlgn="base" hangingPunct="0">
        <a:spcBef>
          <a:spcPct val="20000"/>
        </a:spcBef>
        <a:spcAft>
          <a:spcPct val="0"/>
        </a:spcAft>
        <a:buChar char="•"/>
        <a:defRPr sz="3200">
          <a:solidFill>
            <a:schemeClr val="tx1"/>
          </a:solidFill>
          <a:latin typeface="+mn-lt"/>
          <a:ea typeface="+mn-ea"/>
          <a:cs typeface="+mn-cs"/>
        </a:defRPr>
      </a:lvl1pPr>
      <a:lvl2pPr marL="746125" indent="-287338" algn="l" defTabSz="917575" rtl="0" eaLnBrk="0" fontAlgn="base" hangingPunct="0">
        <a:spcBef>
          <a:spcPct val="20000"/>
        </a:spcBef>
        <a:spcAft>
          <a:spcPct val="0"/>
        </a:spcAft>
        <a:buChar char="–"/>
        <a:defRPr sz="2800">
          <a:solidFill>
            <a:schemeClr val="tx1"/>
          </a:solidFill>
          <a:latin typeface="+mn-lt"/>
        </a:defRPr>
      </a:lvl2pPr>
      <a:lvl3pPr marL="1147763" indent="-230188" algn="l" defTabSz="917575" rtl="0" eaLnBrk="0" fontAlgn="base" hangingPunct="0">
        <a:spcBef>
          <a:spcPct val="20000"/>
        </a:spcBef>
        <a:spcAft>
          <a:spcPct val="0"/>
        </a:spcAft>
        <a:buChar char="•"/>
        <a:defRPr sz="25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2" descr="BA_Logo_3c_2Z_200mm"/>
          <p:cNvPicPr>
            <a:picLocks noChangeAspect="1" noChangeArrowheads="1"/>
          </p:cNvPicPr>
          <p:nvPr userDrawn="1"/>
        </p:nvPicPr>
        <p:blipFill>
          <a:blip r:embed="rId13" cstate="print"/>
          <a:srcRect/>
          <a:stretch>
            <a:fillRect/>
          </a:stretch>
        </p:blipFill>
        <p:spPr bwMode="auto">
          <a:xfrm>
            <a:off x="231775" y="74613"/>
            <a:ext cx="996950" cy="201612"/>
          </a:xfrm>
          <a:prstGeom prst="rect">
            <a:avLst/>
          </a:prstGeom>
          <a:noFill/>
          <a:ln w="9525">
            <a:noFill/>
            <a:miter lim="800000"/>
            <a:headEnd/>
            <a:tailEnd/>
          </a:ln>
        </p:spPr>
      </p:pic>
      <p:sp>
        <p:nvSpPr>
          <p:cNvPr id="180227" name="Rectangle 3"/>
          <p:cNvSpPr>
            <a:spLocks noGrp="1" noChangeArrowheads="1"/>
          </p:cNvSpPr>
          <p:nvPr>
            <p:ph type="ftr" sz="quarter" idx="3"/>
          </p:nvPr>
        </p:nvSpPr>
        <p:spPr bwMode="auto">
          <a:xfrm>
            <a:off x="412750" y="6657975"/>
            <a:ext cx="6605588" cy="357188"/>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eaLnBrk="0" hangingPunct="0">
              <a:lnSpc>
                <a:spcPct val="100000"/>
              </a:lnSpc>
              <a:spcBef>
                <a:spcPct val="0"/>
              </a:spcBef>
              <a:defRPr sz="1000"/>
            </a:lvl1pPr>
          </a:lstStyle>
          <a:p>
            <a:pPr>
              <a:defRPr/>
            </a:pPr>
            <a:r>
              <a:rPr lang="de-DE"/>
              <a:t>Leben und Arbeiten im Ausland © Bundesagentur für Arbeit - ZAV Auslandsvermittlung Frankfurt</a:t>
            </a:r>
          </a:p>
        </p:txBody>
      </p:sp>
      <p:sp>
        <p:nvSpPr>
          <p:cNvPr id="180228" name="Rectangle 4"/>
          <p:cNvSpPr>
            <a:spLocks noChangeArrowheads="1"/>
          </p:cNvSpPr>
          <p:nvPr userDrawn="1"/>
        </p:nvSpPr>
        <p:spPr bwMode="auto">
          <a:xfrm>
            <a:off x="1673225" y="0"/>
            <a:ext cx="6530975" cy="273050"/>
          </a:xfrm>
          <a:prstGeom prst="rect">
            <a:avLst/>
          </a:prstGeom>
          <a:solidFill>
            <a:srgbClr val="E2001A"/>
          </a:solidFill>
          <a:ln w="9525" algn="ctr">
            <a:noFill/>
            <a:miter lim="800000"/>
            <a:headEnd/>
            <a:tailEnd/>
          </a:ln>
          <a:effectLst/>
        </p:spPr>
        <p:txBody>
          <a:bodyPr wrap="none" anchor="ctr"/>
          <a:lstStyle/>
          <a:p>
            <a:pPr>
              <a:defRPr/>
            </a:pPr>
            <a:endParaRPr lang="de-DE"/>
          </a:p>
        </p:txBody>
      </p:sp>
      <p:sp>
        <p:nvSpPr>
          <p:cNvPr id="180229" name="Rectangle 5"/>
          <p:cNvSpPr>
            <a:spLocks noChangeArrowheads="1"/>
          </p:cNvSpPr>
          <p:nvPr userDrawn="1"/>
        </p:nvSpPr>
        <p:spPr bwMode="auto">
          <a:xfrm>
            <a:off x="8255000" y="0"/>
            <a:ext cx="925513" cy="273050"/>
          </a:xfrm>
          <a:prstGeom prst="rect">
            <a:avLst/>
          </a:prstGeom>
          <a:solidFill>
            <a:srgbClr val="C8C8C8"/>
          </a:solidFill>
          <a:ln w="9525" algn="ctr">
            <a:noFill/>
            <a:miter lim="800000"/>
            <a:headEnd/>
            <a:tailEnd/>
          </a:ln>
          <a:effectLst/>
        </p:spPr>
        <p:txBody>
          <a:bodyPr wrap="none" anchor="ctr"/>
          <a:lstStyle/>
          <a:p>
            <a:pPr>
              <a:defRPr/>
            </a:pPr>
            <a:endParaRPr lang="de-DE"/>
          </a:p>
        </p:txBody>
      </p:sp>
      <p:grpSp>
        <p:nvGrpSpPr>
          <p:cNvPr id="3078" name="McK Slide Elements"/>
          <p:cNvGrpSpPr>
            <a:grpSpLocks/>
          </p:cNvGrpSpPr>
          <p:nvPr userDrawn="1"/>
        </p:nvGrpSpPr>
        <p:grpSpPr bwMode="auto">
          <a:xfrm>
            <a:off x="538163" y="1147763"/>
            <a:ext cx="8478837" cy="5708650"/>
            <a:chOff x="331" y="706"/>
            <a:chExt cx="5213" cy="3511"/>
          </a:xfrm>
        </p:grpSpPr>
        <p:sp>
          <p:nvSpPr>
            <p:cNvPr id="180233" name="McK Source" hidden="1"/>
            <p:cNvSpPr txBox="1">
              <a:spLocks noChangeArrowheads="1"/>
            </p:cNvSpPr>
            <p:nvPr userDrawn="1"/>
          </p:nvSpPr>
          <p:spPr bwMode="auto">
            <a:xfrm>
              <a:off x="399" y="4105"/>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solidFill>
                    <a:schemeClr val="bg1"/>
                  </a:solidFill>
                </a:rPr>
                <a:t>	Quelle:	Projektgruppe 5.1, LAA Sachsen IIc</a:t>
              </a:r>
            </a:p>
          </p:txBody>
        </p:sp>
        <p:sp>
          <p:nvSpPr>
            <p:cNvPr id="18023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defRPr/>
              </a:pPr>
              <a:r>
                <a:rPr lang="de-DE" sz="1600"/>
                <a:t>Unit of measure</a:t>
              </a:r>
            </a:p>
          </p:txBody>
        </p:sp>
        <p:grpSp>
          <p:nvGrpSpPr>
            <p:cNvPr id="3087" name="McK Legend Boxes" hidden="1"/>
            <p:cNvGrpSpPr>
              <a:grpSpLocks/>
            </p:cNvGrpSpPr>
            <p:nvPr userDrawn="1"/>
          </p:nvGrpSpPr>
          <p:grpSpPr bwMode="auto">
            <a:xfrm>
              <a:off x="4730" y="713"/>
              <a:ext cx="633" cy="616"/>
              <a:chOff x="4902" y="169"/>
              <a:chExt cx="633" cy="617"/>
            </a:xfrm>
          </p:grpSpPr>
          <p:sp>
            <p:nvSpPr>
              <p:cNvPr id="180236" name="Rectangle 12"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p:spPr>
            <p:txBody>
              <a:bodyPr wrap="none" lIns="0" tIns="0" rIns="0" bIns="0">
                <a:spAutoFit/>
              </a:bodyPr>
              <a:lstStyle/>
              <a:p>
                <a:pPr>
                  <a:defRPr/>
                </a:pPr>
                <a:endParaRPr lang="de-DE"/>
              </a:p>
            </p:txBody>
          </p:sp>
          <p:sp>
            <p:nvSpPr>
              <p:cNvPr id="180237" name="Rectangle 1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p:spPr>
            <p:txBody>
              <a:bodyPr wrap="none" lIns="0" tIns="0" rIns="0" bIns="0">
                <a:spAutoFit/>
              </a:bodyPr>
              <a:lstStyle/>
              <a:p>
                <a:pPr>
                  <a:defRPr/>
                </a:pPr>
                <a:endParaRPr lang="de-DE"/>
              </a:p>
            </p:txBody>
          </p:sp>
          <p:sp>
            <p:nvSpPr>
              <p:cNvPr id="180238" name="Rectangle 14" hidden="1"/>
              <p:cNvSpPr>
                <a:spLocks noChangeArrowheads="1"/>
              </p:cNvSpPr>
              <p:nvPr userDrawn="1"/>
            </p:nvSpPr>
            <p:spPr bwMode="auto">
              <a:xfrm>
                <a:off x="5172" y="169"/>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180239" name="Rectangle 15" hidden="1"/>
              <p:cNvSpPr>
                <a:spLocks noChangeArrowheads="1"/>
              </p:cNvSpPr>
              <p:nvPr userDrawn="1"/>
            </p:nvSpPr>
            <p:spPr bwMode="auto">
              <a:xfrm>
                <a:off x="5172" y="331"/>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180240" name="Rectangle 16" hidden="1"/>
              <p:cNvSpPr>
                <a:spLocks noChangeArrowheads="1"/>
              </p:cNvSpPr>
              <p:nvPr userDrawn="1"/>
            </p:nvSpPr>
            <p:spPr bwMode="auto">
              <a:xfrm>
                <a:off x="5172" y="493"/>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180241" name="Rectangle 17"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p:spPr>
            <p:txBody>
              <a:bodyPr wrap="none" lIns="0" tIns="0" rIns="0" bIns="0">
                <a:spAutoFit/>
              </a:bodyPr>
              <a:lstStyle/>
              <a:p>
                <a:pPr>
                  <a:defRPr/>
                </a:pPr>
                <a:endParaRPr lang="de-DE"/>
              </a:p>
            </p:txBody>
          </p:sp>
          <p:sp>
            <p:nvSpPr>
              <p:cNvPr id="180242" name="Rectangle 18" hidden="1"/>
              <p:cNvSpPr>
                <a:spLocks noChangeArrowheads="1"/>
              </p:cNvSpPr>
              <p:nvPr userDrawn="1"/>
            </p:nvSpPr>
            <p:spPr bwMode="auto">
              <a:xfrm>
                <a:off x="5172" y="655"/>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180243" name="Rectangle 19"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a:defRPr/>
                </a:pPr>
                <a:endParaRPr lang="de-DE"/>
              </a:p>
            </p:txBody>
          </p:sp>
        </p:grpSp>
        <p:sp>
          <p:nvSpPr>
            <p:cNvPr id="180244" name="McK Footnote" hidden="1"/>
            <p:cNvSpPr txBox="1">
              <a:spLocks noChangeArrowheads="1"/>
            </p:cNvSpPr>
            <p:nvPr userDrawn="1"/>
          </p:nvSpPr>
          <p:spPr bwMode="auto">
            <a:xfrm>
              <a:off x="399" y="3903"/>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t>	*	Footnote</a:t>
              </a:r>
            </a:p>
          </p:txBody>
        </p:sp>
      </p:grpSp>
      <p:sp>
        <p:nvSpPr>
          <p:cNvPr id="3079" name="Rectangle 21"/>
          <p:cNvSpPr>
            <a:spLocks noGrp="1" noChangeArrowheads="1"/>
          </p:cNvSpPr>
          <p:nvPr>
            <p:ph type="title"/>
          </p:nvPr>
        </p:nvSpPr>
        <p:spPr bwMode="auto">
          <a:xfrm>
            <a:off x="492125" y="649288"/>
            <a:ext cx="7720013" cy="6572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Titelmasterformat durch Klicken bearbeiten</a:t>
            </a:r>
            <a:br>
              <a:rPr lang="de-DE" smtClean="0"/>
            </a:br>
            <a:r>
              <a:rPr lang="de-DE" smtClean="0"/>
              <a:t>und bei Bedarf die zweite Zeileg nutzen</a:t>
            </a:r>
          </a:p>
        </p:txBody>
      </p:sp>
      <p:sp>
        <p:nvSpPr>
          <p:cNvPr id="3080" name="Rectangle 22"/>
          <p:cNvSpPr>
            <a:spLocks noGrp="1" noChangeArrowheads="1"/>
          </p:cNvSpPr>
          <p:nvPr>
            <p:ph type="body" idx="1"/>
          </p:nvPr>
        </p:nvSpPr>
        <p:spPr bwMode="auto">
          <a:xfrm>
            <a:off x="511175" y="1657350"/>
            <a:ext cx="7700963" cy="1835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1"/>
            <a:r>
              <a:rPr lang="de-DE" smtClean="0"/>
              <a:t>Zweite Ebene</a:t>
            </a:r>
          </a:p>
          <a:p>
            <a:pPr lvl="2"/>
            <a:r>
              <a:rPr lang="de-DE" smtClean="0"/>
              <a:t>Dritte Ebene</a:t>
            </a:r>
          </a:p>
          <a:p>
            <a:pPr lvl="2"/>
            <a:endParaRPr lang="de-DE" smtClean="0"/>
          </a:p>
          <a:p>
            <a:pPr lvl="1"/>
            <a:endParaRPr lang="de-DE" smtClean="0"/>
          </a:p>
          <a:p>
            <a:pPr lvl="0"/>
            <a:endParaRPr lang="de-DE" smtClean="0"/>
          </a:p>
        </p:txBody>
      </p:sp>
      <p:sp>
        <p:nvSpPr>
          <p:cNvPr id="180248" name="Line 24"/>
          <p:cNvSpPr>
            <a:spLocks noChangeShapeType="1"/>
          </p:cNvSpPr>
          <p:nvPr userDrawn="1"/>
        </p:nvSpPr>
        <p:spPr bwMode="auto">
          <a:xfrm>
            <a:off x="508000" y="1355725"/>
            <a:ext cx="7696200" cy="0"/>
          </a:xfrm>
          <a:prstGeom prst="line">
            <a:avLst/>
          </a:prstGeom>
          <a:noFill/>
          <a:ln w="19050">
            <a:solidFill>
              <a:srgbClr val="E2001A"/>
            </a:solidFill>
            <a:round/>
            <a:headEnd/>
            <a:tailEnd/>
          </a:ln>
          <a:effectLst/>
        </p:spPr>
        <p:txBody>
          <a:bodyPr/>
          <a:lstStyle/>
          <a:p>
            <a:pPr>
              <a:defRPr/>
            </a:pPr>
            <a:endParaRPr lang="de-DE"/>
          </a:p>
        </p:txBody>
      </p:sp>
      <p:sp>
        <p:nvSpPr>
          <p:cNvPr id="180257" name="Rectangle 33"/>
          <p:cNvSpPr>
            <a:spLocks noChangeArrowheads="1"/>
          </p:cNvSpPr>
          <p:nvPr/>
        </p:nvSpPr>
        <p:spPr bwMode="auto">
          <a:xfrm>
            <a:off x="7808913" y="6657975"/>
            <a:ext cx="1314450" cy="168275"/>
          </a:xfrm>
          <a:prstGeom prst="rect">
            <a:avLst/>
          </a:prstGeom>
          <a:noFill/>
          <a:ln w="9525">
            <a:noFill/>
            <a:miter lim="800000"/>
            <a:headEnd/>
            <a:tailEnd/>
          </a:ln>
          <a:effectLst/>
        </p:spPr>
        <p:txBody>
          <a:bodyPr lIns="89581" tIns="44792" rIns="89581" bIns="44792"/>
          <a:lstStyle/>
          <a:p>
            <a:pPr algn="r" defTabSz="895350" eaLnBrk="0" hangingPunct="0">
              <a:lnSpc>
                <a:spcPct val="100000"/>
              </a:lnSpc>
              <a:spcBef>
                <a:spcPct val="0"/>
              </a:spcBef>
              <a:defRPr/>
            </a:pPr>
            <a:r>
              <a:rPr lang="de-DE" sz="1000"/>
              <a:t>Seite </a:t>
            </a:r>
            <a:fld id="{BBF369FC-ABE9-4496-8109-FFFA286F4B8E}" type="slidenum">
              <a:rPr lang="de-DE" sz="1000"/>
              <a:pPr algn="r" defTabSz="895350" eaLnBrk="0" hangingPunct="0">
                <a:lnSpc>
                  <a:spcPct val="100000"/>
                </a:lnSpc>
                <a:spcBef>
                  <a:spcPct val="0"/>
                </a:spcBef>
                <a:defRPr/>
              </a:pPr>
              <a:t>‹#›</a:t>
            </a:fld>
            <a:endParaRPr lang="de-DE" sz="1000"/>
          </a:p>
        </p:txBody>
      </p:sp>
      <p:sp>
        <p:nvSpPr>
          <p:cNvPr id="180263" name="Line 39"/>
          <p:cNvSpPr>
            <a:spLocks noChangeShapeType="1"/>
          </p:cNvSpPr>
          <p:nvPr userDrawn="1"/>
        </p:nvSpPr>
        <p:spPr bwMode="auto">
          <a:xfrm>
            <a:off x="511175" y="6684963"/>
            <a:ext cx="7697788" cy="0"/>
          </a:xfrm>
          <a:prstGeom prst="line">
            <a:avLst/>
          </a:prstGeom>
          <a:noFill/>
          <a:ln w="6350">
            <a:solidFill>
              <a:schemeClr val="tx1"/>
            </a:solidFill>
            <a:round/>
            <a:headEnd/>
            <a:tailEnd/>
          </a:ln>
          <a:effectLst/>
        </p:spPr>
        <p:txBody>
          <a:bodyPr lIns="0" tIns="0" rIns="0" bIns="0">
            <a:spAutoFit/>
          </a:bodyPr>
          <a:lstStyle/>
          <a:p>
            <a:pPr>
              <a:defRPr/>
            </a:pPr>
            <a:endParaRPr lang="de-DE"/>
          </a:p>
        </p:txBody>
      </p:sp>
      <p:sp>
        <p:nvSpPr>
          <p:cNvPr id="180264" name="Line 40"/>
          <p:cNvSpPr>
            <a:spLocks noChangeShapeType="1"/>
          </p:cNvSpPr>
          <p:nvPr userDrawn="1"/>
        </p:nvSpPr>
        <p:spPr bwMode="auto">
          <a:xfrm>
            <a:off x="8277225" y="6686550"/>
            <a:ext cx="903288" cy="0"/>
          </a:xfrm>
          <a:prstGeom prst="line">
            <a:avLst/>
          </a:prstGeom>
          <a:noFill/>
          <a:ln w="6350">
            <a:solidFill>
              <a:schemeClr val="tx1"/>
            </a:solidFill>
            <a:round/>
            <a:headEnd/>
            <a:tailEnd/>
          </a:ln>
          <a:effectLst/>
        </p:spPr>
        <p:txBody>
          <a:bodyPr lIns="0" tIns="0" rIns="0" bIns="0">
            <a:spAutoFit/>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5385" r:id="rId1"/>
    <p:sldLayoutId id="2147485386" r:id="rId2"/>
    <p:sldLayoutId id="2147485387" r:id="rId3"/>
    <p:sldLayoutId id="2147485388" r:id="rId4"/>
    <p:sldLayoutId id="2147485389" r:id="rId5"/>
    <p:sldLayoutId id="2147485390" r:id="rId6"/>
    <p:sldLayoutId id="2147485391" r:id="rId7"/>
    <p:sldLayoutId id="2147485392" r:id="rId8"/>
    <p:sldLayoutId id="2147485393" r:id="rId9"/>
    <p:sldLayoutId id="2147485394" r:id="rId10"/>
    <p:sldLayoutId id="2147485395" r:id="rId11"/>
  </p:sldLayoutIdLst>
  <p:hf sldNum="0" hdr="0" dt="0"/>
  <p:txStyles>
    <p:titleStyle>
      <a:lvl1pPr algn="l" defTabSz="917575" rtl="0" eaLnBrk="0" fontAlgn="base" hangingPunct="0">
        <a:lnSpc>
          <a:spcPct val="90000"/>
        </a:lnSpc>
        <a:spcBef>
          <a:spcPct val="0"/>
        </a:spcBef>
        <a:spcAft>
          <a:spcPct val="0"/>
        </a:spcAft>
        <a:defRPr sz="2400" b="1">
          <a:solidFill>
            <a:schemeClr val="tx2"/>
          </a:solidFill>
          <a:latin typeface="+mj-lt"/>
          <a:ea typeface="+mj-ea"/>
          <a:cs typeface="+mj-cs"/>
        </a:defRPr>
      </a:lvl1pPr>
      <a:lvl2pPr algn="l" defTabSz="917575" rtl="0" eaLnBrk="0" fontAlgn="base" hangingPunct="0">
        <a:lnSpc>
          <a:spcPct val="90000"/>
        </a:lnSpc>
        <a:spcBef>
          <a:spcPct val="0"/>
        </a:spcBef>
        <a:spcAft>
          <a:spcPct val="0"/>
        </a:spcAft>
        <a:defRPr sz="2400" b="1">
          <a:solidFill>
            <a:schemeClr val="tx2"/>
          </a:solidFill>
          <a:latin typeface="Arial" charset="0"/>
        </a:defRPr>
      </a:lvl2pPr>
      <a:lvl3pPr algn="l" defTabSz="917575" rtl="0" eaLnBrk="0" fontAlgn="base" hangingPunct="0">
        <a:lnSpc>
          <a:spcPct val="90000"/>
        </a:lnSpc>
        <a:spcBef>
          <a:spcPct val="0"/>
        </a:spcBef>
        <a:spcAft>
          <a:spcPct val="0"/>
        </a:spcAft>
        <a:defRPr sz="2400" b="1">
          <a:solidFill>
            <a:schemeClr val="tx2"/>
          </a:solidFill>
          <a:latin typeface="Arial" charset="0"/>
        </a:defRPr>
      </a:lvl3pPr>
      <a:lvl4pPr algn="l" defTabSz="917575" rtl="0" eaLnBrk="0" fontAlgn="base" hangingPunct="0">
        <a:lnSpc>
          <a:spcPct val="90000"/>
        </a:lnSpc>
        <a:spcBef>
          <a:spcPct val="0"/>
        </a:spcBef>
        <a:spcAft>
          <a:spcPct val="0"/>
        </a:spcAft>
        <a:defRPr sz="2400" b="1">
          <a:solidFill>
            <a:schemeClr val="tx2"/>
          </a:solidFill>
          <a:latin typeface="Arial" charset="0"/>
        </a:defRPr>
      </a:lvl4pPr>
      <a:lvl5pPr algn="l" defTabSz="917575" rtl="0" eaLnBrk="0" fontAlgn="base" hangingPunct="0">
        <a:lnSpc>
          <a:spcPct val="90000"/>
        </a:lnSpc>
        <a:spcBef>
          <a:spcPct val="0"/>
        </a:spcBef>
        <a:spcAft>
          <a:spcPct val="0"/>
        </a:spcAft>
        <a:defRPr sz="2400" b="1">
          <a:solidFill>
            <a:schemeClr val="tx2"/>
          </a:solidFill>
          <a:latin typeface="Arial" charset="0"/>
        </a:defRPr>
      </a:lvl5pPr>
      <a:lvl6pPr marL="457200" algn="l" defTabSz="917575" rtl="0" fontAlgn="base">
        <a:lnSpc>
          <a:spcPct val="90000"/>
        </a:lnSpc>
        <a:spcBef>
          <a:spcPct val="0"/>
        </a:spcBef>
        <a:spcAft>
          <a:spcPct val="0"/>
        </a:spcAft>
        <a:defRPr sz="2400" b="1">
          <a:solidFill>
            <a:schemeClr val="tx2"/>
          </a:solidFill>
          <a:latin typeface="Arial" charset="0"/>
        </a:defRPr>
      </a:lvl6pPr>
      <a:lvl7pPr marL="914400" algn="l" defTabSz="917575" rtl="0" fontAlgn="base">
        <a:lnSpc>
          <a:spcPct val="90000"/>
        </a:lnSpc>
        <a:spcBef>
          <a:spcPct val="0"/>
        </a:spcBef>
        <a:spcAft>
          <a:spcPct val="0"/>
        </a:spcAft>
        <a:defRPr sz="2400" b="1">
          <a:solidFill>
            <a:schemeClr val="tx2"/>
          </a:solidFill>
          <a:latin typeface="Arial" charset="0"/>
        </a:defRPr>
      </a:lvl7pPr>
      <a:lvl8pPr marL="1371600" algn="l" defTabSz="917575" rtl="0" fontAlgn="base">
        <a:lnSpc>
          <a:spcPct val="90000"/>
        </a:lnSpc>
        <a:spcBef>
          <a:spcPct val="0"/>
        </a:spcBef>
        <a:spcAft>
          <a:spcPct val="0"/>
        </a:spcAft>
        <a:defRPr sz="2400" b="1">
          <a:solidFill>
            <a:schemeClr val="tx2"/>
          </a:solidFill>
          <a:latin typeface="Arial" charset="0"/>
        </a:defRPr>
      </a:lvl8pPr>
      <a:lvl9pPr marL="1828800" algn="l" defTabSz="917575" rtl="0" fontAlgn="base">
        <a:lnSpc>
          <a:spcPct val="90000"/>
        </a:lnSpc>
        <a:spcBef>
          <a:spcPct val="0"/>
        </a:spcBef>
        <a:spcAft>
          <a:spcPct val="0"/>
        </a:spcAft>
        <a:defRPr sz="2400" b="1">
          <a:solidFill>
            <a:schemeClr val="tx2"/>
          </a:solidFill>
          <a:latin typeface="Arial" charset="0"/>
        </a:defRPr>
      </a:lvl9pPr>
    </p:titleStyle>
    <p:bodyStyle>
      <a:lvl1pPr marL="344488" indent="-344488" algn="l" defTabSz="917575" rtl="0" eaLnBrk="0" fontAlgn="base" hangingPunct="0">
        <a:lnSpc>
          <a:spcPct val="90000"/>
        </a:lnSpc>
        <a:spcBef>
          <a:spcPct val="50000"/>
        </a:spcBef>
        <a:spcAft>
          <a:spcPct val="0"/>
        </a:spcAft>
        <a:buSzPct val="80000"/>
        <a:buBlip>
          <a:blip r:embed="rId14"/>
        </a:buBlip>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ADADAD"/>
        </a:buClr>
        <a:buFont typeface="Wingdings" pitchFamily="2" charset="2"/>
        <a:buChar char="§"/>
        <a:defRPr sz="1700">
          <a:solidFill>
            <a:schemeClr val="tx1"/>
          </a:solidFill>
          <a:latin typeface="+mn-lt"/>
        </a:defRPr>
      </a:lvl2pPr>
      <a:lvl3pPr marL="990600" indent="-152400" algn="l" defTabSz="917575" rtl="0" eaLnBrk="0" fontAlgn="base" hangingPunct="0">
        <a:spcBef>
          <a:spcPct val="20000"/>
        </a:spcBef>
        <a:spcAft>
          <a:spcPct val="0"/>
        </a:spcAft>
        <a:buClr>
          <a:srgbClr val="ADADAD"/>
        </a:buClr>
        <a:buFont typeface="Wingdings" pitchFamily="2" charset="2"/>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8356" name="Rectangle 4"/>
          <p:cNvSpPr>
            <a:spLocks noChangeArrowheads="1"/>
          </p:cNvSpPr>
          <p:nvPr userDrawn="1"/>
        </p:nvSpPr>
        <p:spPr bwMode="auto">
          <a:xfrm>
            <a:off x="1673225" y="0"/>
            <a:ext cx="6530975" cy="273050"/>
          </a:xfrm>
          <a:prstGeom prst="rect">
            <a:avLst/>
          </a:prstGeom>
          <a:solidFill>
            <a:srgbClr val="E2001A"/>
          </a:solidFill>
          <a:ln w="9525" algn="ctr">
            <a:noFill/>
            <a:miter lim="800000"/>
            <a:headEnd/>
            <a:tailEnd/>
          </a:ln>
          <a:effectLst/>
        </p:spPr>
        <p:txBody>
          <a:bodyPr wrap="none" anchor="ctr"/>
          <a:lstStyle/>
          <a:p>
            <a:pPr>
              <a:defRPr/>
            </a:pPr>
            <a:endParaRPr lang="de-DE"/>
          </a:p>
        </p:txBody>
      </p:sp>
      <p:sp>
        <p:nvSpPr>
          <p:cNvPr id="228357" name="Rectangle 5"/>
          <p:cNvSpPr>
            <a:spLocks noChangeArrowheads="1"/>
          </p:cNvSpPr>
          <p:nvPr userDrawn="1"/>
        </p:nvSpPr>
        <p:spPr bwMode="auto">
          <a:xfrm>
            <a:off x="8255000" y="0"/>
            <a:ext cx="925513" cy="273050"/>
          </a:xfrm>
          <a:prstGeom prst="rect">
            <a:avLst/>
          </a:prstGeom>
          <a:solidFill>
            <a:srgbClr val="C8C8C8"/>
          </a:solidFill>
          <a:ln w="9525" algn="ctr">
            <a:noFill/>
            <a:miter lim="800000"/>
            <a:headEnd/>
            <a:tailEnd/>
          </a:ln>
          <a:effectLst/>
        </p:spPr>
        <p:txBody>
          <a:bodyPr wrap="none" anchor="ctr"/>
          <a:lstStyle/>
          <a:p>
            <a:pPr>
              <a:defRPr/>
            </a:pPr>
            <a:endParaRPr lang="de-DE"/>
          </a:p>
        </p:txBody>
      </p:sp>
      <p:grpSp>
        <p:nvGrpSpPr>
          <p:cNvPr id="4100" name="McK Slide Elements"/>
          <p:cNvGrpSpPr>
            <a:grpSpLocks/>
          </p:cNvGrpSpPr>
          <p:nvPr userDrawn="1"/>
        </p:nvGrpSpPr>
        <p:grpSpPr bwMode="auto">
          <a:xfrm>
            <a:off x="538163" y="1147763"/>
            <a:ext cx="8478837" cy="5708650"/>
            <a:chOff x="331" y="706"/>
            <a:chExt cx="5213" cy="3511"/>
          </a:xfrm>
        </p:grpSpPr>
        <p:sp>
          <p:nvSpPr>
            <p:cNvPr id="228359" name="McK Source" hidden="1"/>
            <p:cNvSpPr txBox="1">
              <a:spLocks noChangeArrowheads="1"/>
            </p:cNvSpPr>
            <p:nvPr userDrawn="1"/>
          </p:nvSpPr>
          <p:spPr bwMode="auto">
            <a:xfrm>
              <a:off x="399" y="4105"/>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solidFill>
                    <a:schemeClr val="bg1"/>
                  </a:solidFill>
                </a:rPr>
                <a:t>	Quelle:	Projektgruppe 5.1, LAA Sachsen IIc</a:t>
              </a:r>
            </a:p>
          </p:txBody>
        </p:sp>
        <p:sp>
          <p:nvSpPr>
            <p:cNvPr id="228360"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defRPr/>
              </a:pPr>
              <a:r>
                <a:rPr lang="de-DE" sz="1600"/>
                <a:t>Unit of measure</a:t>
              </a:r>
            </a:p>
          </p:txBody>
        </p:sp>
        <p:grpSp>
          <p:nvGrpSpPr>
            <p:cNvPr id="4111" name="McK Legend Boxes" hidden="1"/>
            <p:cNvGrpSpPr>
              <a:grpSpLocks/>
            </p:cNvGrpSpPr>
            <p:nvPr userDrawn="1"/>
          </p:nvGrpSpPr>
          <p:grpSpPr bwMode="auto">
            <a:xfrm>
              <a:off x="4730" y="713"/>
              <a:ext cx="633" cy="616"/>
              <a:chOff x="4902" y="169"/>
              <a:chExt cx="633" cy="617"/>
            </a:xfrm>
          </p:grpSpPr>
          <p:sp>
            <p:nvSpPr>
              <p:cNvPr id="228362" name="Rectangle 10"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p:spPr>
            <p:txBody>
              <a:bodyPr wrap="none" lIns="0" tIns="0" rIns="0" bIns="0">
                <a:spAutoFit/>
              </a:bodyPr>
              <a:lstStyle/>
              <a:p>
                <a:pPr>
                  <a:defRPr/>
                </a:pPr>
                <a:endParaRPr lang="de-DE"/>
              </a:p>
            </p:txBody>
          </p:sp>
          <p:sp>
            <p:nvSpPr>
              <p:cNvPr id="228363" name="Rectangle 11"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p:spPr>
            <p:txBody>
              <a:bodyPr wrap="none" lIns="0" tIns="0" rIns="0" bIns="0">
                <a:spAutoFit/>
              </a:bodyPr>
              <a:lstStyle/>
              <a:p>
                <a:pPr>
                  <a:defRPr/>
                </a:pPr>
                <a:endParaRPr lang="de-DE"/>
              </a:p>
            </p:txBody>
          </p:sp>
          <p:sp>
            <p:nvSpPr>
              <p:cNvPr id="228364" name="Rectangle 12" hidden="1"/>
              <p:cNvSpPr>
                <a:spLocks noChangeArrowheads="1"/>
              </p:cNvSpPr>
              <p:nvPr userDrawn="1"/>
            </p:nvSpPr>
            <p:spPr bwMode="auto">
              <a:xfrm>
                <a:off x="5172" y="169"/>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28365" name="Rectangle 13" hidden="1"/>
              <p:cNvSpPr>
                <a:spLocks noChangeArrowheads="1"/>
              </p:cNvSpPr>
              <p:nvPr userDrawn="1"/>
            </p:nvSpPr>
            <p:spPr bwMode="auto">
              <a:xfrm>
                <a:off x="5172" y="331"/>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28366" name="Rectangle 14" hidden="1"/>
              <p:cNvSpPr>
                <a:spLocks noChangeArrowheads="1"/>
              </p:cNvSpPr>
              <p:nvPr userDrawn="1"/>
            </p:nvSpPr>
            <p:spPr bwMode="auto">
              <a:xfrm>
                <a:off x="5172" y="493"/>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28367" name="Rectangle 15"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p:spPr>
            <p:txBody>
              <a:bodyPr wrap="none" lIns="0" tIns="0" rIns="0" bIns="0">
                <a:spAutoFit/>
              </a:bodyPr>
              <a:lstStyle/>
              <a:p>
                <a:pPr>
                  <a:defRPr/>
                </a:pPr>
                <a:endParaRPr lang="de-DE"/>
              </a:p>
            </p:txBody>
          </p:sp>
          <p:sp>
            <p:nvSpPr>
              <p:cNvPr id="228368" name="Rectangle 16" hidden="1"/>
              <p:cNvSpPr>
                <a:spLocks noChangeArrowheads="1"/>
              </p:cNvSpPr>
              <p:nvPr userDrawn="1"/>
            </p:nvSpPr>
            <p:spPr bwMode="auto">
              <a:xfrm>
                <a:off x="5172" y="655"/>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28369" name="Rectangle 17"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a:defRPr/>
                </a:pPr>
                <a:endParaRPr lang="de-DE"/>
              </a:p>
            </p:txBody>
          </p:sp>
        </p:grpSp>
        <p:sp>
          <p:nvSpPr>
            <p:cNvPr id="228370" name="McK Footnote" hidden="1"/>
            <p:cNvSpPr txBox="1">
              <a:spLocks noChangeArrowheads="1"/>
            </p:cNvSpPr>
            <p:nvPr userDrawn="1"/>
          </p:nvSpPr>
          <p:spPr bwMode="auto">
            <a:xfrm>
              <a:off x="399" y="3903"/>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t>	*	Footnote</a:t>
              </a:r>
            </a:p>
          </p:txBody>
        </p:sp>
      </p:grpSp>
      <p:sp>
        <p:nvSpPr>
          <p:cNvPr id="4101" name="Rectangle 19"/>
          <p:cNvSpPr>
            <a:spLocks noGrp="1" noChangeArrowheads="1"/>
          </p:cNvSpPr>
          <p:nvPr>
            <p:ph type="title"/>
          </p:nvPr>
        </p:nvSpPr>
        <p:spPr bwMode="auto">
          <a:xfrm>
            <a:off x="492125" y="2274888"/>
            <a:ext cx="7720013" cy="32861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Kapitelfolie</a:t>
            </a:r>
          </a:p>
        </p:txBody>
      </p:sp>
      <p:sp>
        <p:nvSpPr>
          <p:cNvPr id="4102" name="Rectangle 20"/>
          <p:cNvSpPr>
            <a:spLocks noGrp="1" noChangeArrowheads="1"/>
          </p:cNvSpPr>
          <p:nvPr>
            <p:ph type="body" idx="1"/>
          </p:nvPr>
        </p:nvSpPr>
        <p:spPr bwMode="auto">
          <a:xfrm>
            <a:off x="1652588" y="2851150"/>
            <a:ext cx="6559550" cy="7016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0"/>
            <a:endParaRPr lang="de-DE" smtClean="0"/>
          </a:p>
        </p:txBody>
      </p:sp>
      <p:sp>
        <p:nvSpPr>
          <p:cNvPr id="228374" name="Line 22"/>
          <p:cNvSpPr>
            <a:spLocks noChangeShapeType="1"/>
          </p:cNvSpPr>
          <p:nvPr userDrawn="1"/>
        </p:nvSpPr>
        <p:spPr bwMode="auto">
          <a:xfrm>
            <a:off x="508000" y="2652713"/>
            <a:ext cx="7696200" cy="0"/>
          </a:xfrm>
          <a:prstGeom prst="line">
            <a:avLst/>
          </a:prstGeom>
          <a:noFill/>
          <a:ln w="19050">
            <a:solidFill>
              <a:srgbClr val="E2001A"/>
            </a:solidFill>
            <a:round/>
            <a:headEnd/>
            <a:tailEnd/>
          </a:ln>
          <a:effectLst/>
        </p:spPr>
        <p:txBody>
          <a:bodyPr/>
          <a:lstStyle/>
          <a:p>
            <a:pPr>
              <a:defRPr/>
            </a:pPr>
            <a:endParaRPr lang="de-DE"/>
          </a:p>
        </p:txBody>
      </p:sp>
      <p:sp>
        <p:nvSpPr>
          <p:cNvPr id="228383" name="Rectangle 31"/>
          <p:cNvSpPr>
            <a:spLocks noGrp="1" noChangeArrowheads="1"/>
          </p:cNvSpPr>
          <p:nvPr>
            <p:ph type="ftr" sz="quarter" idx="3"/>
          </p:nvPr>
        </p:nvSpPr>
        <p:spPr bwMode="auto">
          <a:xfrm>
            <a:off x="412750" y="6657975"/>
            <a:ext cx="6605588" cy="357188"/>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eaLnBrk="0" hangingPunct="0">
              <a:lnSpc>
                <a:spcPct val="100000"/>
              </a:lnSpc>
              <a:spcBef>
                <a:spcPct val="0"/>
              </a:spcBef>
              <a:defRPr sz="1000"/>
            </a:lvl1pPr>
          </a:lstStyle>
          <a:p>
            <a:pPr>
              <a:defRPr/>
            </a:pPr>
            <a:r>
              <a:rPr lang="de-DE"/>
              <a:t>Leben und Arbeiten im Ausland © Bundesagentur für Arbeit - ZAV Auslandsvermittlung Frankfurt</a:t>
            </a:r>
          </a:p>
        </p:txBody>
      </p:sp>
      <p:sp>
        <p:nvSpPr>
          <p:cNvPr id="228384" name="Rectangle 32"/>
          <p:cNvSpPr>
            <a:spLocks noChangeArrowheads="1"/>
          </p:cNvSpPr>
          <p:nvPr userDrawn="1"/>
        </p:nvSpPr>
        <p:spPr bwMode="auto">
          <a:xfrm>
            <a:off x="7808913" y="6657975"/>
            <a:ext cx="1314450" cy="168275"/>
          </a:xfrm>
          <a:prstGeom prst="rect">
            <a:avLst/>
          </a:prstGeom>
          <a:noFill/>
          <a:ln w="9525">
            <a:noFill/>
            <a:miter lim="800000"/>
            <a:headEnd/>
            <a:tailEnd/>
          </a:ln>
          <a:effectLst/>
        </p:spPr>
        <p:txBody>
          <a:bodyPr lIns="89581" tIns="44792" rIns="89581" bIns="44792"/>
          <a:lstStyle/>
          <a:p>
            <a:pPr algn="r" defTabSz="895350" eaLnBrk="0" hangingPunct="0">
              <a:lnSpc>
                <a:spcPct val="100000"/>
              </a:lnSpc>
              <a:spcBef>
                <a:spcPct val="0"/>
              </a:spcBef>
              <a:defRPr/>
            </a:pPr>
            <a:r>
              <a:rPr lang="de-DE" sz="1000"/>
              <a:t>Seite </a:t>
            </a:r>
            <a:fld id="{CC6F80B0-CFD6-4A1A-B05F-65066478038F}" type="slidenum">
              <a:rPr lang="de-DE" sz="1000"/>
              <a:pPr algn="r" defTabSz="895350" eaLnBrk="0" hangingPunct="0">
                <a:lnSpc>
                  <a:spcPct val="100000"/>
                </a:lnSpc>
                <a:spcBef>
                  <a:spcPct val="0"/>
                </a:spcBef>
                <a:defRPr/>
              </a:pPr>
              <a:t>‹#›</a:t>
            </a:fld>
            <a:endParaRPr lang="de-DE" sz="1000"/>
          </a:p>
        </p:txBody>
      </p:sp>
      <p:sp>
        <p:nvSpPr>
          <p:cNvPr id="228385" name="Line 33"/>
          <p:cNvSpPr>
            <a:spLocks noChangeShapeType="1"/>
          </p:cNvSpPr>
          <p:nvPr userDrawn="1"/>
        </p:nvSpPr>
        <p:spPr bwMode="auto">
          <a:xfrm>
            <a:off x="511175" y="6684963"/>
            <a:ext cx="7697788" cy="0"/>
          </a:xfrm>
          <a:prstGeom prst="line">
            <a:avLst/>
          </a:prstGeom>
          <a:noFill/>
          <a:ln w="6350">
            <a:solidFill>
              <a:schemeClr val="tx1"/>
            </a:solidFill>
            <a:round/>
            <a:headEnd/>
            <a:tailEnd/>
          </a:ln>
          <a:effectLst/>
        </p:spPr>
        <p:txBody>
          <a:bodyPr lIns="0" tIns="0" rIns="0" bIns="0">
            <a:spAutoFit/>
          </a:bodyPr>
          <a:lstStyle/>
          <a:p>
            <a:pPr>
              <a:defRPr/>
            </a:pPr>
            <a:endParaRPr lang="de-DE"/>
          </a:p>
        </p:txBody>
      </p:sp>
      <p:sp>
        <p:nvSpPr>
          <p:cNvPr id="228386" name="Line 34"/>
          <p:cNvSpPr>
            <a:spLocks noChangeShapeType="1"/>
          </p:cNvSpPr>
          <p:nvPr userDrawn="1"/>
        </p:nvSpPr>
        <p:spPr bwMode="auto">
          <a:xfrm>
            <a:off x="8277225" y="6686550"/>
            <a:ext cx="903288" cy="0"/>
          </a:xfrm>
          <a:prstGeom prst="line">
            <a:avLst/>
          </a:prstGeom>
          <a:noFill/>
          <a:ln w="6350">
            <a:solidFill>
              <a:schemeClr val="tx1"/>
            </a:solidFill>
            <a:round/>
            <a:headEnd/>
            <a:tailEnd/>
          </a:ln>
          <a:effectLst/>
        </p:spPr>
        <p:txBody>
          <a:bodyPr lIns="0" tIns="0" rIns="0" bIns="0">
            <a:spAutoFit/>
          </a:bodyPr>
          <a:lstStyle/>
          <a:p>
            <a:pPr>
              <a:defRPr/>
            </a:pPr>
            <a:endParaRPr lang="de-DE"/>
          </a:p>
        </p:txBody>
      </p:sp>
      <p:pic>
        <p:nvPicPr>
          <p:cNvPr id="4108" name="Picture 35" descr="BA_Logo_3c_2Z_200mm"/>
          <p:cNvPicPr>
            <a:picLocks noChangeAspect="1" noChangeArrowheads="1"/>
          </p:cNvPicPr>
          <p:nvPr userDrawn="1"/>
        </p:nvPicPr>
        <p:blipFill>
          <a:blip r:embed="rId13" cstate="print"/>
          <a:srcRect/>
          <a:stretch>
            <a:fillRect/>
          </a:stretch>
        </p:blipFill>
        <p:spPr bwMode="auto">
          <a:xfrm>
            <a:off x="231775" y="74613"/>
            <a:ext cx="996950" cy="201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99" r:id="rId4"/>
    <p:sldLayoutId id="2147485400" r:id="rId5"/>
    <p:sldLayoutId id="2147485401" r:id="rId6"/>
    <p:sldLayoutId id="2147485402" r:id="rId7"/>
    <p:sldLayoutId id="2147485403" r:id="rId8"/>
    <p:sldLayoutId id="2147485404" r:id="rId9"/>
    <p:sldLayoutId id="2147485405" r:id="rId10"/>
    <p:sldLayoutId id="2147485406" r:id="rId11"/>
  </p:sldLayoutIdLst>
  <p:hf sldNum="0" hdr="0" dt="0"/>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marL="342900" indent="-342900"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9642" name="Rectangle 26"/>
          <p:cNvSpPr>
            <a:spLocks noChangeArrowheads="1"/>
          </p:cNvSpPr>
          <p:nvPr userDrawn="1"/>
        </p:nvSpPr>
        <p:spPr bwMode="auto">
          <a:xfrm>
            <a:off x="0" y="0"/>
            <a:ext cx="9180513" cy="3713163"/>
          </a:xfrm>
          <a:prstGeom prst="rect">
            <a:avLst/>
          </a:prstGeom>
          <a:solidFill>
            <a:srgbClr val="EAEAEA"/>
          </a:solidFill>
          <a:ln w="9525">
            <a:noFill/>
            <a:miter lim="800000"/>
            <a:headEnd/>
            <a:tailEnd/>
          </a:ln>
          <a:effectLst/>
        </p:spPr>
        <p:txBody>
          <a:bodyPr wrap="none" anchor="ctr"/>
          <a:lstStyle/>
          <a:p>
            <a:pPr>
              <a:defRPr/>
            </a:pPr>
            <a:endParaRPr lang="de-DE"/>
          </a:p>
        </p:txBody>
      </p:sp>
      <p:sp>
        <p:nvSpPr>
          <p:cNvPr id="239645" name="Rectangle 29"/>
          <p:cNvSpPr>
            <a:spLocks noChangeArrowheads="1"/>
          </p:cNvSpPr>
          <p:nvPr userDrawn="1"/>
        </p:nvSpPr>
        <p:spPr bwMode="auto">
          <a:xfrm>
            <a:off x="0" y="3708400"/>
            <a:ext cx="9180513" cy="3175000"/>
          </a:xfrm>
          <a:prstGeom prst="rect">
            <a:avLst/>
          </a:prstGeom>
          <a:solidFill>
            <a:schemeClr val="bg1"/>
          </a:solidFill>
          <a:ln w="9525" algn="ctr">
            <a:noFill/>
            <a:miter lim="800000"/>
            <a:headEnd/>
            <a:tailEnd/>
          </a:ln>
          <a:effectLst/>
        </p:spPr>
        <p:txBody>
          <a:bodyPr lIns="0" tIns="0" rIns="0" bIns="0" anchor="ctr">
            <a:spAutoFit/>
          </a:bodyPr>
          <a:lstStyle/>
          <a:p>
            <a:pPr>
              <a:defRPr/>
            </a:pPr>
            <a:endParaRPr lang="de-DE"/>
          </a:p>
        </p:txBody>
      </p:sp>
      <p:grpSp>
        <p:nvGrpSpPr>
          <p:cNvPr id="5124" name="McK Slide Elements"/>
          <p:cNvGrpSpPr>
            <a:grpSpLocks/>
          </p:cNvGrpSpPr>
          <p:nvPr userDrawn="1"/>
        </p:nvGrpSpPr>
        <p:grpSpPr bwMode="auto">
          <a:xfrm>
            <a:off x="538163" y="1147763"/>
            <a:ext cx="8478837" cy="5708650"/>
            <a:chOff x="331" y="706"/>
            <a:chExt cx="5213" cy="3511"/>
          </a:xfrm>
        </p:grpSpPr>
        <p:sp>
          <p:nvSpPr>
            <p:cNvPr id="239623" name="McK Source" hidden="1"/>
            <p:cNvSpPr txBox="1">
              <a:spLocks noChangeArrowheads="1"/>
            </p:cNvSpPr>
            <p:nvPr userDrawn="1"/>
          </p:nvSpPr>
          <p:spPr bwMode="auto">
            <a:xfrm>
              <a:off x="399" y="4105"/>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solidFill>
                    <a:schemeClr val="bg1"/>
                  </a:solidFill>
                </a:rPr>
                <a:t>	Quelle:	Projektgruppe 5.1, LAA Sachsen IIc</a:t>
              </a:r>
            </a:p>
          </p:txBody>
        </p:sp>
        <p:sp>
          <p:nvSpPr>
            <p:cNvPr id="239624" name="McK Measure" hidden="1"/>
            <p:cNvSpPr txBox="1">
              <a:spLocks noChangeArrowheads="1"/>
            </p:cNvSpPr>
            <p:nvPr userDrawn="1"/>
          </p:nvSpPr>
          <p:spPr bwMode="auto">
            <a:xfrm>
              <a:off x="331" y="706"/>
              <a:ext cx="5049" cy="150"/>
            </a:xfrm>
            <a:prstGeom prst="rect">
              <a:avLst/>
            </a:prstGeom>
            <a:noFill/>
            <a:ln w="9525">
              <a:noFill/>
              <a:miter lim="800000"/>
              <a:headEnd/>
              <a:tailEnd/>
            </a:ln>
            <a:effectLst/>
          </p:spPr>
          <p:txBody>
            <a:bodyPr lIns="95484" tIns="0" rIns="95484" bIns="0">
              <a:spAutoFit/>
            </a:bodyPr>
            <a:lstStyle/>
            <a:p>
              <a:pPr defTabSz="935038">
                <a:lnSpc>
                  <a:spcPct val="100000"/>
                </a:lnSpc>
                <a:spcBef>
                  <a:spcPct val="0"/>
                </a:spcBef>
                <a:defRPr/>
              </a:pPr>
              <a:r>
                <a:rPr lang="de-DE" sz="1600"/>
                <a:t>Unit of measure</a:t>
              </a:r>
            </a:p>
          </p:txBody>
        </p:sp>
        <p:grpSp>
          <p:nvGrpSpPr>
            <p:cNvPr id="5133" name="McK Legend Boxes" hidden="1"/>
            <p:cNvGrpSpPr>
              <a:grpSpLocks/>
            </p:cNvGrpSpPr>
            <p:nvPr userDrawn="1"/>
          </p:nvGrpSpPr>
          <p:grpSpPr bwMode="auto">
            <a:xfrm>
              <a:off x="4730" y="713"/>
              <a:ext cx="633" cy="616"/>
              <a:chOff x="4902" y="169"/>
              <a:chExt cx="633" cy="617"/>
            </a:xfrm>
          </p:grpSpPr>
          <p:sp>
            <p:nvSpPr>
              <p:cNvPr id="239626" name="Rectangle 10" hidden="1"/>
              <p:cNvSpPr>
                <a:spLocks noChangeArrowheads="1"/>
              </p:cNvSpPr>
              <p:nvPr userDrawn="1"/>
            </p:nvSpPr>
            <p:spPr bwMode="auto">
              <a:xfrm>
                <a:off x="4902" y="178"/>
                <a:ext cx="211" cy="116"/>
              </a:xfrm>
              <a:prstGeom prst="rect">
                <a:avLst/>
              </a:prstGeom>
              <a:solidFill>
                <a:schemeClr val="accent1"/>
              </a:solidFill>
              <a:ln w="9525">
                <a:solidFill>
                  <a:schemeClr val="tx1"/>
                </a:solidFill>
                <a:miter lim="800000"/>
                <a:headEnd/>
                <a:tailEnd/>
              </a:ln>
              <a:effectLst/>
            </p:spPr>
            <p:txBody>
              <a:bodyPr wrap="none" lIns="0" tIns="0" rIns="0" bIns="0">
                <a:spAutoFit/>
              </a:bodyPr>
              <a:lstStyle/>
              <a:p>
                <a:pPr>
                  <a:defRPr/>
                </a:pPr>
                <a:endParaRPr lang="de-DE"/>
              </a:p>
            </p:txBody>
          </p:sp>
          <p:sp>
            <p:nvSpPr>
              <p:cNvPr id="239627" name="Rectangle 11"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p:spPr>
            <p:txBody>
              <a:bodyPr wrap="none" lIns="0" tIns="0" rIns="0" bIns="0">
                <a:spAutoFit/>
              </a:bodyPr>
              <a:lstStyle/>
              <a:p>
                <a:pPr>
                  <a:defRPr/>
                </a:pPr>
                <a:endParaRPr lang="de-DE"/>
              </a:p>
            </p:txBody>
          </p:sp>
          <p:sp>
            <p:nvSpPr>
              <p:cNvPr id="239628" name="Rectangle 12" hidden="1"/>
              <p:cNvSpPr>
                <a:spLocks noChangeArrowheads="1"/>
              </p:cNvSpPr>
              <p:nvPr userDrawn="1"/>
            </p:nvSpPr>
            <p:spPr bwMode="auto">
              <a:xfrm>
                <a:off x="5172" y="169"/>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39629" name="Rectangle 13" hidden="1"/>
              <p:cNvSpPr>
                <a:spLocks noChangeArrowheads="1"/>
              </p:cNvSpPr>
              <p:nvPr userDrawn="1"/>
            </p:nvSpPr>
            <p:spPr bwMode="auto">
              <a:xfrm>
                <a:off x="5172" y="331"/>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39630" name="Rectangle 14" hidden="1"/>
              <p:cNvSpPr>
                <a:spLocks noChangeArrowheads="1"/>
              </p:cNvSpPr>
              <p:nvPr userDrawn="1"/>
            </p:nvSpPr>
            <p:spPr bwMode="auto">
              <a:xfrm>
                <a:off x="5172" y="493"/>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39631" name="Rectangle 15" hidden="1"/>
              <p:cNvSpPr>
                <a:spLocks noChangeArrowheads="1"/>
              </p:cNvSpPr>
              <p:nvPr userDrawn="1"/>
            </p:nvSpPr>
            <p:spPr bwMode="auto">
              <a:xfrm>
                <a:off x="4902" y="502"/>
                <a:ext cx="211" cy="111"/>
              </a:xfrm>
              <a:prstGeom prst="rect">
                <a:avLst/>
              </a:prstGeom>
              <a:solidFill>
                <a:schemeClr val="hlink"/>
              </a:solidFill>
              <a:ln w="9525">
                <a:solidFill>
                  <a:schemeClr val="tx1"/>
                </a:solidFill>
                <a:miter lim="800000"/>
                <a:headEnd/>
                <a:tailEnd/>
              </a:ln>
              <a:effectLst/>
            </p:spPr>
            <p:txBody>
              <a:bodyPr wrap="none" lIns="0" tIns="0" rIns="0" bIns="0">
                <a:spAutoFit/>
              </a:bodyPr>
              <a:lstStyle/>
              <a:p>
                <a:pPr>
                  <a:defRPr/>
                </a:pPr>
                <a:endParaRPr lang="de-DE"/>
              </a:p>
            </p:txBody>
          </p:sp>
          <p:sp>
            <p:nvSpPr>
              <p:cNvPr id="239632" name="Rectangle 16" hidden="1"/>
              <p:cNvSpPr>
                <a:spLocks noChangeArrowheads="1"/>
              </p:cNvSpPr>
              <p:nvPr userDrawn="1"/>
            </p:nvSpPr>
            <p:spPr bwMode="auto">
              <a:xfrm>
                <a:off x="5172" y="655"/>
                <a:ext cx="363" cy="131"/>
              </a:xfrm>
              <a:prstGeom prst="rect">
                <a:avLst/>
              </a:prstGeom>
              <a:noFill/>
              <a:ln w="9525">
                <a:noFill/>
                <a:miter lim="800000"/>
                <a:headEnd/>
                <a:tailEnd/>
              </a:ln>
              <a:effectLst/>
            </p:spPr>
            <p:txBody>
              <a:bodyPr wrap="none" lIns="0" tIns="0" rIns="0" bIns="0">
                <a:spAutoFit/>
              </a:bodyPr>
              <a:lstStyle/>
              <a:p>
                <a:pPr eaLnBrk="0" hangingPunct="0">
                  <a:lnSpc>
                    <a:spcPct val="100000"/>
                  </a:lnSpc>
                  <a:spcBef>
                    <a:spcPct val="0"/>
                  </a:spcBef>
                  <a:defRPr/>
                </a:pPr>
                <a:r>
                  <a:rPr lang="en-US" sz="1400"/>
                  <a:t>Legend</a:t>
                </a:r>
              </a:p>
            </p:txBody>
          </p:sp>
          <p:sp>
            <p:nvSpPr>
              <p:cNvPr id="239633" name="Rectangle 17" hidden="1"/>
              <p:cNvSpPr>
                <a:spLocks noChangeArrowheads="1"/>
              </p:cNvSpPr>
              <p:nvPr userDrawn="1"/>
            </p:nvSpPr>
            <p:spPr bwMode="auto">
              <a:xfrm>
                <a:off x="4902" y="664"/>
                <a:ext cx="211" cy="116"/>
              </a:xfrm>
              <a:prstGeom prst="rect">
                <a:avLst/>
              </a:prstGeom>
              <a:solidFill>
                <a:schemeClr val="folHlink"/>
              </a:solidFill>
              <a:ln w="9525">
                <a:solidFill>
                  <a:schemeClr val="tx1"/>
                </a:solidFill>
                <a:miter lim="800000"/>
                <a:headEnd/>
                <a:tailEnd/>
              </a:ln>
              <a:effectLst/>
            </p:spPr>
            <p:txBody>
              <a:bodyPr wrap="none" lIns="0" tIns="0" rIns="0" bIns="0">
                <a:spAutoFit/>
              </a:bodyPr>
              <a:lstStyle/>
              <a:p>
                <a:pPr>
                  <a:defRPr/>
                </a:pPr>
                <a:endParaRPr lang="de-DE"/>
              </a:p>
            </p:txBody>
          </p:sp>
        </p:grpSp>
        <p:sp>
          <p:nvSpPr>
            <p:cNvPr id="239634" name="McK Footnote" hidden="1"/>
            <p:cNvSpPr txBox="1">
              <a:spLocks noChangeArrowheads="1"/>
            </p:cNvSpPr>
            <p:nvPr userDrawn="1"/>
          </p:nvSpPr>
          <p:spPr bwMode="auto">
            <a:xfrm>
              <a:off x="399" y="3903"/>
              <a:ext cx="5145" cy="112"/>
            </a:xfrm>
            <a:prstGeom prst="rect">
              <a:avLst/>
            </a:prstGeom>
            <a:noFill/>
            <a:ln w="9525">
              <a:noFill/>
              <a:miter lim="800000"/>
              <a:headEnd/>
              <a:tailEnd/>
            </a:ln>
            <a:effectLst/>
          </p:spPr>
          <p:txBody>
            <a:bodyPr lIns="0" tIns="0" rIns="0" bIns="0" anchor="b">
              <a:spAutoFit/>
            </a:bodyPr>
            <a:lstStyle/>
            <a:p>
              <a:pPr marL="588963" indent="-588963" defTabSz="917575">
                <a:lnSpc>
                  <a:spcPct val="100000"/>
                </a:lnSpc>
                <a:spcBef>
                  <a:spcPct val="0"/>
                </a:spcBef>
                <a:tabLst>
                  <a:tab pos="546100" algn="r"/>
                </a:tabLst>
                <a:defRPr/>
              </a:pPr>
              <a:r>
                <a:rPr lang="de-DE" sz="1200"/>
                <a:t>	*	Footnote</a:t>
              </a:r>
            </a:p>
          </p:txBody>
        </p:sp>
      </p:grpSp>
      <p:sp>
        <p:nvSpPr>
          <p:cNvPr id="5125" name="Rectangle 19"/>
          <p:cNvSpPr>
            <a:spLocks noGrp="1" noChangeArrowheads="1"/>
          </p:cNvSpPr>
          <p:nvPr>
            <p:ph type="title"/>
          </p:nvPr>
        </p:nvSpPr>
        <p:spPr bwMode="auto">
          <a:xfrm>
            <a:off x="492125" y="4311650"/>
            <a:ext cx="7720013" cy="32861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de-DE" smtClean="0"/>
              <a:t>Trennfolie mit Bild – Beschriftung bei Bedarf</a:t>
            </a:r>
          </a:p>
        </p:txBody>
      </p:sp>
      <p:sp>
        <p:nvSpPr>
          <p:cNvPr id="5126" name="Rectangle 20"/>
          <p:cNvSpPr>
            <a:spLocks noGrp="1" noChangeArrowheads="1"/>
          </p:cNvSpPr>
          <p:nvPr>
            <p:ph type="body" idx="1"/>
          </p:nvPr>
        </p:nvSpPr>
        <p:spPr bwMode="auto">
          <a:xfrm>
            <a:off x="1652588" y="4887913"/>
            <a:ext cx="6559550" cy="7016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Textmasterformate durch Klicken bearbeiten</a:t>
            </a:r>
          </a:p>
          <a:p>
            <a:pPr lvl="0"/>
            <a:endParaRPr lang="de-DE" smtClean="0"/>
          </a:p>
        </p:txBody>
      </p:sp>
      <p:sp>
        <p:nvSpPr>
          <p:cNvPr id="239638" name="Line 22"/>
          <p:cNvSpPr>
            <a:spLocks noChangeShapeType="1"/>
          </p:cNvSpPr>
          <p:nvPr userDrawn="1"/>
        </p:nvSpPr>
        <p:spPr bwMode="auto">
          <a:xfrm>
            <a:off x="508000" y="4689475"/>
            <a:ext cx="7696200" cy="0"/>
          </a:xfrm>
          <a:prstGeom prst="line">
            <a:avLst/>
          </a:prstGeom>
          <a:noFill/>
          <a:ln w="19050">
            <a:solidFill>
              <a:srgbClr val="E2001A"/>
            </a:solidFill>
            <a:round/>
            <a:headEnd/>
            <a:tailEnd/>
          </a:ln>
          <a:effectLst/>
        </p:spPr>
        <p:txBody>
          <a:bodyPr/>
          <a:lstStyle/>
          <a:p>
            <a:pPr>
              <a:defRPr/>
            </a:pPr>
            <a:endParaRPr lang="de-DE"/>
          </a:p>
        </p:txBody>
      </p:sp>
      <p:sp>
        <p:nvSpPr>
          <p:cNvPr id="239644" name="Text Box 28"/>
          <p:cNvSpPr txBox="1">
            <a:spLocks noChangeArrowheads="1"/>
          </p:cNvSpPr>
          <p:nvPr userDrawn="1"/>
        </p:nvSpPr>
        <p:spPr bwMode="auto">
          <a:xfrm>
            <a:off x="2511425" y="1530350"/>
            <a:ext cx="3671888" cy="549275"/>
          </a:xfrm>
          <a:prstGeom prst="rect">
            <a:avLst/>
          </a:prstGeom>
          <a:noFill/>
          <a:ln w="9525" algn="ctr">
            <a:noFill/>
            <a:miter lim="800000"/>
            <a:headEnd/>
            <a:tailEnd/>
          </a:ln>
          <a:effectLst/>
        </p:spPr>
        <p:txBody>
          <a:bodyPr lIns="0" tIns="0" rIns="0" bIns="0">
            <a:spAutoFit/>
          </a:bodyPr>
          <a:lstStyle/>
          <a:p>
            <a:pPr defTabSz="917575">
              <a:defRPr/>
            </a:pPr>
            <a:r>
              <a:rPr lang="de-DE"/>
              <a:t>Bildrahmen</a:t>
            </a:r>
            <a:br>
              <a:rPr lang="de-DE"/>
            </a:br>
            <a:r>
              <a:rPr lang="de-DE"/>
              <a:t>(Bild in Masterfolie einfügen)</a:t>
            </a:r>
          </a:p>
        </p:txBody>
      </p:sp>
      <p:pic>
        <p:nvPicPr>
          <p:cNvPr id="5129" name="Picture 31" descr="foto_gross"/>
          <p:cNvPicPr>
            <a:picLocks noChangeAspect="1" noChangeArrowheads="1"/>
          </p:cNvPicPr>
          <p:nvPr userDrawn="1"/>
        </p:nvPicPr>
        <p:blipFill>
          <a:blip r:embed="rId13" cstate="print"/>
          <a:srcRect t="29831"/>
          <a:stretch>
            <a:fillRect/>
          </a:stretch>
        </p:blipFill>
        <p:spPr bwMode="auto">
          <a:xfrm>
            <a:off x="-22225" y="-28575"/>
            <a:ext cx="9190038" cy="4143375"/>
          </a:xfrm>
          <a:prstGeom prst="rect">
            <a:avLst/>
          </a:prstGeom>
          <a:noFill/>
          <a:ln w="9525">
            <a:noFill/>
            <a:miter lim="800000"/>
            <a:headEnd/>
            <a:tailEnd/>
          </a:ln>
        </p:spPr>
      </p:pic>
      <p:sp>
        <p:nvSpPr>
          <p:cNvPr id="239648" name="Rectangle 32"/>
          <p:cNvSpPr>
            <a:spLocks noGrp="1" noChangeArrowheads="1"/>
          </p:cNvSpPr>
          <p:nvPr>
            <p:ph type="ftr" sz="quarter" idx="3"/>
          </p:nvPr>
        </p:nvSpPr>
        <p:spPr bwMode="auto">
          <a:xfrm>
            <a:off x="412750" y="6657975"/>
            <a:ext cx="6605588" cy="357188"/>
          </a:xfrm>
          <a:prstGeom prst="rect">
            <a:avLst/>
          </a:prstGeom>
          <a:noFill/>
          <a:ln w="9525">
            <a:noFill/>
            <a:miter lim="800000"/>
            <a:headEnd/>
            <a:tailEnd/>
          </a:ln>
          <a:effectLst/>
        </p:spPr>
        <p:txBody>
          <a:bodyPr vert="horz" wrap="square" lIns="91434" tIns="45720" rIns="91434" bIns="45720" numCol="1" anchor="t" anchorCtr="0" compatLnSpc="1">
            <a:prstTxWarp prst="textNoShape">
              <a:avLst/>
            </a:prstTxWarp>
          </a:bodyPr>
          <a:lstStyle>
            <a:lvl1pPr eaLnBrk="0" hangingPunct="0">
              <a:lnSpc>
                <a:spcPct val="100000"/>
              </a:lnSpc>
              <a:spcBef>
                <a:spcPct val="0"/>
              </a:spcBef>
              <a:defRPr sz="1000"/>
            </a:lvl1pPr>
          </a:lstStyle>
          <a:p>
            <a:pPr>
              <a:defRPr/>
            </a:pPr>
            <a:r>
              <a:rPr lang="de-DE"/>
              <a:t>Leben und Arbeiten im Ausland © Bundesagentur für Arbeit - ZAV Auslandsvermittlung Frankfurt</a:t>
            </a:r>
          </a:p>
        </p:txBody>
      </p:sp>
    </p:spTree>
  </p:cSld>
  <p:clrMap bg1="lt1" tx1="dk1" bg2="lt2" tx2="dk2" accent1="accent1" accent2="accent2" accent3="accent3" accent4="accent4" accent5="accent5" accent6="accent6" hlink="hlink" folHlink="folHlink"/>
  <p:sldLayoutIdLst>
    <p:sldLayoutId id="2147485407" r:id="rId1"/>
    <p:sldLayoutId id="2147485408" r:id="rId2"/>
    <p:sldLayoutId id="2147485409" r:id="rId3"/>
    <p:sldLayoutId id="2147485410" r:id="rId4"/>
    <p:sldLayoutId id="2147485411" r:id="rId5"/>
    <p:sldLayoutId id="2147485412" r:id="rId6"/>
    <p:sldLayoutId id="2147485413" r:id="rId7"/>
    <p:sldLayoutId id="2147485414" r:id="rId8"/>
    <p:sldLayoutId id="2147485415" r:id="rId9"/>
    <p:sldLayoutId id="2147485416" r:id="rId10"/>
    <p:sldLayoutId id="2147485417" r:id="rId11"/>
  </p:sldLayoutIdLst>
  <p:hf sldNum="0" hdr="0" dt="0"/>
  <p:txStyles>
    <p:titleStyle>
      <a:lvl1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mj-lt"/>
          <a:ea typeface="+mj-ea"/>
          <a:cs typeface="+mj-cs"/>
        </a:defRPr>
      </a:lvl1pPr>
      <a:lvl2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2pPr>
      <a:lvl3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3pPr>
      <a:lvl4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4pPr>
      <a:lvl5pPr marL="457200" indent="-457200" algn="l" defTabSz="917575" rtl="0" eaLnBrk="0" fontAlgn="base" hangingPunct="0">
        <a:lnSpc>
          <a:spcPct val="90000"/>
        </a:lnSpc>
        <a:spcBef>
          <a:spcPct val="0"/>
        </a:spcBef>
        <a:spcAft>
          <a:spcPct val="0"/>
        </a:spcAft>
        <a:buClr>
          <a:srgbClr val="ADADAD"/>
        </a:buClr>
        <a:buAutoNum type="arabicParenR"/>
        <a:defRPr sz="2400" b="1">
          <a:solidFill>
            <a:schemeClr val="tx2"/>
          </a:solidFill>
          <a:latin typeface="Arial" charset="0"/>
        </a:defRPr>
      </a:lvl5pPr>
      <a:lvl6pPr marL="9144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6pPr>
      <a:lvl7pPr marL="13716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7pPr>
      <a:lvl8pPr marL="18288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8pPr>
      <a:lvl9pPr marL="2286000" indent="-457200" algn="l" defTabSz="917575" rtl="0" fontAlgn="base">
        <a:lnSpc>
          <a:spcPct val="90000"/>
        </a:lnSpc>
        <a:spcBef>
          <a:spcPct val="0"/>
        </a:spcBef>
        <a:spcAft>
          <a:spcPct val="0"/>
        </a:spcAft>
        <a:buClr>
          <a:srgbClr val="ADADAD"/>
        </a:buClr>
        <a:buAutoNum type="arabicParenR"/>
        <a:defRPr sz="2400" b="1">
          <a:solidFill>
            <a:schemeClr val="tx2"/>
          </a:solidFill>
          <a:latin typeface="Arial" charset="0"/>
        </a:defRPr>
      </a:lvl9pPr>
    </p:titleStyle>
    <p:bodyStyle>
      <a:lvl1pPr marL="342900" indent="-342900" algn="l" defTabSz="917575" rtl="0" eaLnBrk="0" fontAlgn="base" hangingPunct="0">
        <a:lnSpc>
          <a:spcPct val="90000"/>
        </a:lnSpc>
        <a:spcBef>
          <a:spcPct val="50000"/>
        </a:spcBef>
        <a:spcAft>
          <a:spcPct val="0"/>
        </a:spcAft>
        <a:buSzPct val="80000"/>
        <a:defRPr sz="2000">
          <a:solidFill>
            <a:schemeClr val="tx1"/>
          </a:solidFill>
          <a:latin typeface="+mn-lt"/>
          <a:ea typeface="+mn-ea"/>
          <a:cs typeface="+mn-cs"/>
        </a:defRPr>
      </a:lvl1pPr>
      <a:lvl2pPr marL="676275" indent="-152400" algn="l" defTabSz="917575" rtl="0" eaLnBrk="0" fontAlgn="base" hangingPunct="0">
        <a:spcBef>
          <a:spcPct val="20000"/>
        </a:spcBef>
        <a:spcAft>
          <a:spcPct val="0"/>
        </a:spcAft>
        <a:buClr>
          <a:srgbClr val="B8BEC0"/>
        </a:buClr>
        <a:buSzPct val="110000"/>
        <a:defRPr sz="1700">
          <a:solidFill>
            <a:schemeClr val="tx1"/>
          </a:solidFill>
          <a:latin typeface="+mn-lt"/>
        </a:defRPr>
      </a:lvl2pPr>
      <a:lvl3pPr marL="990600" indent="-152400" algn="l" defTabSz="917575" rtl="0" eaLnBrk="0" fontAlgn="base" hangingPunct="0">
        <a:spcBef>
          <a:spcPct val="20000"/>
        </a:spcBef>
        <a:spcAft>
          <a:spcPct val="0"/>
        </a:spcAft>
        <a:buClr>
          <a:srgbClr val="B0B8BA"/>
        </a:buClr>
        <a:buChar char="•"/>
        <a:defRPr sz="1400">
          <a:solidFill>
            <a:schemeClr val="tx1"/>
          </a:solidFill>
          <a:latin typeface="+mn-lt"/>
        </a:defRPr>
      </a:lvl3pPr>
      <a:lvl4pPr marL="1606550" indent="-230188" algn="l" defTabSz="917575" rtl="0" eaLnBrk="0" fontAlgn="base" hangingPunct="0">
        <a:spcBef>
          <a:spcPct val="20000"/>
        </a:spcBef>
        <a:spcAft>
          <a:spcPct val="0"/>
        </a:spcAft>
        <a:buChar char="–"/>
        <a:defRPr sz="2000">
          <a:solidFill>
            <a:schemeClr val="tx1"/>
          </a:solidFill>
          <a:latin typeface="+mn-lt"/>
        </a:defRPr>
      </a:lvl4pPr>
      <a:lvl5pPr marL="2065338" indent="-234950" algn="l" defTabSz="917575" rtl="0" eaLnBrk="0" fontAlgn="base" hangingPunct="0">
        <a:spcBef>
          <a:spcPct val="20000"/>
        </a:spcBef>
        <a:spcAft>
          <a:spcPct val="0"/>
        </a:spcAft>
        <a:buChar char="»"/>
        <a:defRPr sz="2000">
          <a:solidFill>
            <a:schemeClr val="tx1"/>
          </a:solidFill>
          <a:latin typeface="+mn-lt"/>
        </a:defRPr>
      </a:lvl5pPr>
      <a:lvl6pPr marL="2522538" indent="-234950" algn="l" defTabSz="917575" rtl="0" fontAlgn="base">
        <a:spcBef>
          <a:spcPct val="20000"/>
        </a:spcBef>
        <a:spcAft>
          <a:spcPct val="0"/>
        </a:spcAft>
        <a:buChar char="»"/>
        <a:defRPr sz="2000">
          <a:solidFill>
            <a:schemeClr val="tx1"/>
          </a:solidFill>
          <a:latin typeface="+mn-lt"/>
        </a:defRPr>
      </a:lvl6pPr>
      <a:lvl7pPr marL="2979738" indent="-234950" algn="l" defTabSz="917575" rtl="0" fontAlgn="base">
        <a:spcBef>
          <a:spcPct val="20000"/>
        </a:spcBef>
        <a:spcAft>
          <a:spcPct val="0"/>
        </a:spcAft>
        <a:buChar char="»"/>
        <a:defRPr sz="2000">
          <a:solidFill>
            <a:schemeClr val="tx1"/>
          </a:solidFill>
          <a:latin typeface="+mn-lt"/>
        </a:defRPr>
      </a:lvl7pPr>
      <a:lvl8pPr marL="3436938" indent="-234950" algn="l" defTabSz="917575" rtl="0" fontAlgn="base">
        <a:spcBef>
          <a:spcPct val="20000"/>
        </a:spcBef>
        <a:spcAft>
          <a:spcPct val="0"/>
        </a:spcAft>
        <a:buChar char="»"/>
        <a:defRPr sz="2000">
          <a:solidFill>
            <a:schemeClr val="tx1"/>
          </a:solidFill>
          <a:latin typeface="+mn-lt"/>
        </a:defRPr>
      </a:lvl8pPr>
      <a:lvl9pPr marL="3894138" indent="-234950" algn="l" defTabSz="917575"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9"/>
          <p:cNvSpPr>
            <a:spLocks noGrp="1" noChangeArrowheads="1"/>
          </p:cNvSpPr>
          <p:nvPr>
            <p:ph type="title"/>
          </p:nvPr>
        </p:nvSpPr>
        <p:spPr>
          <a:xfrm>
            <a:off x="3776410" y="5047238"/>
            <a:ext cx="5404103" cy="387798"/>
          </a:xfrm>
        </p:spPr>
        <p:txBody>
          <a:bodyPr/>
          <a:lstStyle/>
          <a:p>
            <a:pPr algn="l" eaLnBrk="1" hangingPunct="1"/>
            <a:r>
              <a:rPr lang="sl-SI" sz="2800" dirty="0" smtClean="0"/>
              <a:t>Prijava za posao u Njemačkoj</a:t>
            </a:r>
            <a:endParaRPr lang="de-DE" sz="2000" dirty="0" smtClean="0"/>
          </a:p>
        </p:txBody>
      </p:sp>
      <p:sp>
        <p:nvSpPr>
          <p:cNvPr id="7171" name="Rectangle 6"/>
          <p:cNvSpPr>
            <a:spLocks noChangeArrowheads="1"/>
          </p:cNvSpPr>
          <p:nvPr/>
        </p:nvSpPr>
        <p:spPr bwMode="auto">
          <a:xfrm>
            <a:off x="358775" y="438150"/>
            <a:ext cx="6427788" cy="276999"/>
          </a:xfrm>
          <a:prstGeom prst="rect">
            <a:avLst/>
          </a:prstGeom>
          <a:noFill/>
          <a:ln w="9525">
            <a:noFill/>
            <a:miter lim="800000"/>
            <a:headEnd/>
            <a:tailEnd/>
          </a:ln>
        </p:spPr>
        <p:txBody>
          <a:bodyPr lIns="0" tIns="0" rIns="0" bIns="0">
            <a:spAutoFit/>
          </a:bodyPr>
          <a:lstStyle/>
          <a:p>
            <a:pPr defTabSz="917575">
              <a:spcBef>
                <a:spcPct val="0"/>
              </a:spcBef>
            </a:pPr>
            <a:r>
              <a:rPr lang="sl-SI" b="1" dirty="0" smtClean="0">
                <a:solidFill>
                  <a:schemeClr val="bg1"/>
                </a:solidFill>
              </a:rPr>
              <a:t>Međunarodne i specijalizovane usluge </a:t>
            </a:r>
            <a:r>
              <a:rPr lang="de-DE" b="1" dirty="0" smtClean="0">
                <a:solidFill>
                  <a:schemeClr val="bg1"/>
                </a:solidFill>
              </a:rPr>
              <a:t>- ZAV</a:t>
            </a:r>
            <a:endParaRPr lang="de-DE" b="1" dirty="0">
              <a:solidFill>
                <a:schemeClr val="bg1"/>
              </a:solidFill>
            </a:endParaRPr>
          </a:p>
        </p:txBody>
      </p:sp>
      <p:sp>
        <p:nvSpPr>
          <p:cNvPr id="7172" name="Rectangle 7"/>
          <p:cNvSpPr>
            <a:spLocks noChangeArrowheads="1"/>
          </p:cNvSpPr>
          <p:nvPr/>
        </p:nvSpPr>
        <p:spPr bwMode="auto">
          <a:xfrm>
            <a:off x="358775" y="1255713"/>
            <a:ext cx="6427788" cy="192087"/>
          </a:xfrm>
          <a:prstGeom prst="rect">
            <a:avLst/>
          </a:prstGeom>
          <a:noFill/>
          <a:ln w="9525">
            <a:noFill/>
            <a:miter lim="800000"/>
            <a:headEnd/>
            <a:tailEnd/>
          </a:ln>
        </p:spPr>
        <p:txBody>
          <a:bodyPr lIns="0" tIns="0" rIns="0" bIns="0">
            <a:spAutoFit/>
          </a:bodyPr>
          <a:lstStyle/>
          <a:p>
            <a:pPr>
              <a:spcBef>
                <a:spcPct val="0"/>
              </a:spcBef>
            </a:pPr>
            <a:r>
              <a:rPr lang="de-DE" sz="1400" dirty="0" smtClean="0">
                <a:solidFill>
                  <a:schemeClr val="bg1"/>
                </a:solidFill>
              </a:rPr>
              <a:t>Mar</a:t>
            </a:r>
            <a:r>
              <a:rPr lang="sl-SI" sz="1400" dirty="0" smtClean="0">
                <a:solidFill>
                  <a:schemeClr val="bg1"/>
                </a:solidFill>
              </a:rPr>
              <a:t>t</a:t>
            </a:r>
            <a:r>
              <a:rPr lang="de-DE" sz="1400" dirty="0" smtClean="0">
                <a:solidFill>
                  <a:schemeClr val="bg1"/>
                </a:solidFill>
              </a:rPr>
              <a:t> 2017</a:t>
            </a:r>
            <a:endParaRPr lang="de-DE" sz="1400" dirty="0">
              <a:solidFill>
                <a:schemeClr val="bg1"/>
              </a:solidFill>
            </a:endParaRPr>
          </a:p>
        </p:txBody>
      </p:sp>
      <p:sp>
        <p:nvSpPr>
          <p:cNvPr id="2" name="Inhaltsplatzhalter 1"/>
          <p:cNvSpPr>
            <a:spLocks noGrp="1"/>
          </p:cNvSpPr>
          <p:nvPr>
            <p:ph idx="1"/>
          </p:nvPr>
        </p:nvSpPr>
        <p:spPr/>
        <p:txBody>
          <a:bodyPr/>
          <a:lstStyle/>
          <a:p>
            <a:pPr marL="0" indent="0">
              <a:buNone/>
            </a:pPr>
            <a:r>
              <a:rPr lang="sl-SI" dirty="0" smtClean="0">
                <a:solidFill>
                  <a:schemeClr val="bg1"/>
                </a:solidFill>
              </a:rPr>
              <a:t>Želite da radite u Njemačkoj</a:t>
            </a:r>
            <a:r>
              <a:rPr lang="de-DE" dirty="0" smtClean="0">
                <a:solidFill>
                  <a:schemeClr val="bg1"/>
                </a:solidFill>
              </a:rPr>
              <a:t>?</a:t>
            </a:r>
          </a:p>
          <a:p>
            <a:pPr marL="0" indent="0">
              <a:buNone/>
            </a:pPr>
            <a:r>
              <a:rPr lang="sl-SI" dirty="0" smtClean="0">
                <a:solidFill>
                  <a:schemeClr val="bg1"/>
                </a:solidFill>
              </a:rPr>
              <a:t>Dozvolite da vam </a:t>
            </a:r>
          </a:p>
          <a:p>
            <a:pPr marL="0" indent="0">
              <a:buNone/>
            </a:pPr>
            <a:r>
              <a:rPr lang="sl-SI" dirty="0" smtClean="0">
                <a:solidFill>
                  <a:schemeClr val="bg1"/>
                </a:solidFill>
              </a:rPr>
              <a:t>pomognemo da</a:t>
            </a:r>
            <a:endParaRPr lang="de-DE" dirty="0" smtClean="0">
              <a:solidFill>
                <a:schemeClr val="bg1"/>
              </a:solidFill>
            </a:endParaRPr>
          </a:p>
          <a:p>
            <a:pPr marL="0" indent="0">
              <a:buNone/>
            </a:pPr>
            <a:r>
              <a:rPr lang="sl-SI" dirty="0" smtClean="0">
                <a:solidFill>
                  <a:schemeClr val="bg1"/>
                </a:solidFill>
              </a:rPr>
              <a:t>nađete posao</a:t>
            </a:r>
            <a:r>
              <a:rPr lang="de-DE" dirty="0" smtClean="0">
                <a:solidFill>
                  <a:schemeClr val="bg1"/>
                </a:solidFill>
              </a:rPr>
              <a:t> …</a:t>
            </a:r>
          </a:p>
          <a:p>
            <a:pPr marL="0" indent="0">
              <a:buNone/>
            </a:pPr>
            <a:endParaRPr lang="de-DE" dirty="0">
              <a:solidFill>
                <a:schemeClr val="bg1"/>
              </a:solidFill>
            </a:endParaRPr>
          </a:p>
          <a:p>
            <a:pPr marL="0" indent="0">
              <a:buNone/>
            </a:pPr>
            <a:r>
              <a:rPr lang="sl-SI" dirty="0" smtClean="0">
                <a:solidFill>
                  <a:schemeClr val="bg1"/>
                </a:solidFill>
              </a:rPr>
              <a:t> </a:t>
            </a:r>
            <a:endParaRPr lang="de-DE" dirty="0" smtClean="0">
              <a:solidFill>
                <a:schemeClr val="bg1"/>
              </a:solidFill>
            </a:endParaRPr>
          </a:p>
        </p:txBody>
      </p:sp>
      <p:pic>
        <p:nvPicPr>
          <p:cNvPr id="983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76205" y="6029326"/>
            <a:ext cx="1811383" cy="699364"/>
          </a:xfrm>
          <a:prstGeom prst="rect">
            <a:avLst/>
          </a:prstGeom>
          <a:solidFill>
            <a:schemeClr val="bg1"/>
          </a:solidFill>
          <a:ln>
            <a:noFill/>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Fotografija</a:t>
            </a:r>
            <a:endParaRPr lang="de-DE" dirty="0" smtClean="0">
              <a:solidFill>
                <a:srgbClr val="000000"/>
              </a:solidFill>
            </a:endParaRPr>
          </a:p>
        </p:txBody>
      </p:sp>
      <p:sp>
        <p:nvSpPr>
          <p:cNvPr id="20484" name="Rectangle 3"/>
          <p:cNvSpPr>
            <a:spLocks noGrp="1" noChangeArrowheads="1"/>
          </p:cNvSpPr>
          <p:nvPr>
            <p:ph type="body" idx="1"/>
          </p:nvPr>
        </p:nvSpPr>
        <p:spPr>
          <a:xfrm>
            <a:off x="600384" y="1799595"/>
            <a:ext cx="7700963" cy="707886"/>
          </a:xfrm>
        </p:spPr>
        <p:txBody>
          <a:bodyPr/>
          <a:lstStyle/>
          <a:p>
            <a:pPr eaLnBrk="1" hangingPunct="1">
              <a:buNone/>
            </a:pPr>
            <a:endParaRPr lang="de-DE" dirty="0" smtClean="0"/>
          </a:p>
          <a:p>
            <a:pPr eaLnBrk="1" hangingPunct="1">
              <a:buNone/>
            </a:pPr>
            <a:endParaRPr lang="de-DE" dirty="0" smtClean="0"/>
          </a:p>
        </p:txBody>
      </p:sp>
      <p:pic>
        <p:nvPicPr>
          <p:cNvPr id="101379" name="Picture 3"/>
          <p:cNvPicPr>
            <a:picLocks noChangeAspect="1" noChangeArrowheads="1"/>
          </p:cNvPicPr>
          <p:nvPr/>
        </p:nvPicPr>
        <p:blipFill>
          <a:blip r:embed="rId3" cstate="print"/>
          <a:srcRect/>
          <a:stretch>
            <a:fillRect/>
          </a:stretch>
        </p:blipFill>
        <p:spPr bwMode="auto">
          <a:xfrm>
            <a:off x="5026219" y="2118732"/>
            <a:ext cx="3041919" cy="4106591"/>
          </a:xfrm>
          <a:prstGeom prst="rect">
            <a:avLst/>
          </a:prstGeom>
          <a:noFill/>
          <a:ln w="9525">
            <a:noFill/>
            <a:miter lim="800000"/>
            <a:headEnd/>
            <a:tailEnd/>
          </a:ln>
        </p:spPr>
      </p:pic>
      <p:pic>
        <p:nvPicPr>
          <p:cNvPr id="8" name="Grafik 7"/>
          <p:cNvPicPr/>
          <p:nvPr/>
        </p:nvPicPr>
        <p:blipFill>
          <a:blip r:embed="rId4" cstate="print"/>
          <a:srcRect l="45999"/>
          <a:stretch>
            <a:fillRect/>
          </a:stretch>
        </p:blipFill>
        <p:spPr bwMode="auto">
          <a:xfrm>
            <a:off x="742852" y="2096429"/>
            <a:ext cx="3104318" cy="4047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Motivaciono pismo</a:t>
            </a:r>
            <a:r>
              <a:rPr lang="de-DE" dirty="0" smtClean="0">
                <a:solidFill>
                  <a:srgbClr val="000000"/>
                </a:solidFill>
              </a:rPr>
              <a:t>: </a:t>
            </a:r>
            <a:r>
              <a:rPr lang="sl-SI" dirty="0" smtClean="0">
                <a:solidFill>
                  <a:srgbClr val="000000"/>
                </a:solidFill>
              </a:rPr>
              <a:t>opšti model </a:t>
            </a:r>
            <a:endParaRPr lang="de-DE" dirty="0" smtClean="0">
              <a:solidFill>
                <a:srgbClr val="000000"/>
              </a:solidFill>
            </a:endParaRPr>
          </a:p>
        </p:txBody>
      </p:sp>
      <p:sp>
        <p:nvSpPr>
          <p:cNvPr id="20484" name="Rectangle 3"/>
          <p:cNvSpPr>
            <a:spLocks noGrp="1" noChangeArrowheads="1"/>
          </p:cNvSpPr>
          <p:nvPr>
            <p:ph type="body" idx="1"/>
          </p:nvPr>
        </p:nvSpPr>
        <p:spPr>
          <a:xfrm>
            <a:off x="548497" y="1446245"/>
            <a:ext cx="7700963" cy="5170646"/>
          </a:xfrm>
        </p:spPr>
        <p:txBody>
          <a:bodyPr/>
          <a:lstStyle/>
          <a:p>
            <a:pPr>
              <a:spcAft>
                <a:spcPts val="600"/>
              </a:spcAft>
            </a:pPr>
            <a:r>
              <a:rPr lang="sl-SI" dirty="0" smtClean="0">
                <a:solidFill>
                  <a:srgbClr val="000000"/>
                </a:solidFill>
              </a:rPr>
              <a:t>Obraćanje pravoj osobi </a:t>
            </a:r>
            <a:r>
              <a:rPr lang="sl-SI" dirty="0" smtClean="0">
                <a:solidFill>
                  <a:srgbClr val="000000"/>
                </a:solidFill>
              </a:rPr>
              <a:t> - zaduženoj za prijem CV </a:t>
            </a:r>
            <a:r>
              <a:rPr lang="en-US" dirty="0" smtClean="0">
                <a:solidFill>
                  <a:srgbClr val="000000"/>
                </a:solidFill>
              </a:rPr>
              <a:t>(</a:t>
            </a:r>
            <a:r>
              <a:rPr lang="en-US" dirty="0" err="1" smtClean="0">
                <a:solidFill>
                  <a:srgbClr val="000000"/>
                </a:solidFill>
              </a:rPr>
              <a:t>Sehr</a:t>
            </a:r>
            <a:r>
              <a:rPr lang="en-US" dirty="0" smtClean="0">
                <a:solidFill>
                  <a:srgbClr val="000000"/>
                </a:solidFill>
              </a:rPr>
              <a:t> </a:t>
            </a:r>
            <a:r>
              <a:rPr lang="en-US" dirty="0" err="1">
                <a:solidFill>
                  <a:srgbClr val="000000"/>
                </a:solidFill>
              </a:rPr>
              <a:t>geehrte</a:t>
            </a:r>
            <a:r>
              <a:rPr lang="en-US" dirty="0">
                <a:solidFill>
                  <a:srgbClr val="000000"/>
                </a:solidFill>
              </a:rPr>
              <a:t> Damen und </a:t>
            </a:r>
            <a:r>
              <a:rPr lang="en-US" dirty="0" err="1" smtClean="0">
                <a:solidFill>
                  <a:srgbClr val="000000"/>
                </a:solidFill>
              </a:rPr>
              <a:t>Herren</a:t>
            </a:r>
            <a:r>
              <a:rPr lang="en-US" dirty="0" smtClean="0">
                <a:solidFill>
                  <a:srgbClr val="000000"/>
                </a:solidFill>
              </a:rPr>
              <a:t>*), </a:t>
            </a:r>
            <a:endParaRPr lang="en-US" dirty="0">
              <a:solidFill>
                <a:srgbClr val="000000"/>
              </a:solidFill>
            </a:endParaRPr>
          </a:p>
          <a:p>
            <a:pPr>
              <a:spcAft>
                <a:spcPts val="600"/>
              </a:spcAft>
            </a:pPr>
            <a:r>
              <a:rPr lang="sl-SI" dirty="0" smtClean="0">
                <a:solidFill>
                  <a:srgbClr val="000000"/>
                </a:solidFill>
              </a:rPr>
              <a:t>Objasnite razloge za dostavljanje ovog pisma</a:t>
            </a:r>
            <a:r>
              <a:rPr lang="en-US" dirty="0" smtClean="0">
                <a:solidFill>
                  <a:srgbClr val="000000"/>
                </a:solidFill>
              </a:rPr>
              <a:t>.   </a:t>
            </a:r>
            <a:endParaRPr lang="en-US" dirty="0">
              <a:solidFill>
                <a:srgbClr val="000000"/>
              </a:solidFill>
            </a:endParaRPr>
          </a:p>
          <a:p>
            <a:pPr>
              <a:spcAft>
                <a:spcPts val="600"/>
              </a:spcAft>
            </a:pPr>
            <a:r>
              <a:rPr lang="sl-SI" dirty="0" smtClean="0">
                <a:solidFill>
                  <a:srgbClr val="000000"/>
                </a:solidFill>
              </a:rPr>
              <a:t>Objasnite zbog čega vas vaše karakteristike čine najboljim kandidatom za radno mjesto.</a:t>
            </a:r>
            <a:r>
              <a:rPr lang="sl-SI" dirty="0" smtClean="0">
                <a:solidFill>
                  <a:srgbClr val="FF0000"/>
                </a:solidFill>
              </a:rPr>
              <a:t> </a:t>
            </a:r>
            <a:endParaRPr lang="en-US" dirty="0">
              <a:solidFill>
                <a:srgbClr val="FF0000"/>
              </a:solidFill>
            </a:endParaRPr>
          </a:p>
          <a:p>
            <a:pPr>
              <a:spcAft>
                <a:spcPts val="600"/>
              </a:spcAft>
            </a:pPr>
            <a:r>
              <a:rPr lang="sl-SI" dirty="0" smtClean="0">
                <a:solidFill>
                  <a:srgbClr val="000000"/>
                </a:solidFill>
              </a:rPr>
              <a:t>Opišite svoje interesovanje za kompaniju</a:t>
            </a:r>
            <a:r>
              <a:rPr lang="en-US" dirty="0" smtClean="0">
                <a:solidFill>
                  <a:srgbClr val="000000"/>
                </a:solidFill>
              </a:rPr>
              <a:t>.</a:t>
            </a:r>
            <a:endParaRPr lang="en-US" dirty="0">
              <a:solidFill>
                <a:srgbClr val="000000"/>
              </a:solidFill>
            </a:endParaRPr>
          </a:p>
          <a:p>
            <a:pPr>
              <a:spcAft>
                <a:spcPts val="600"/>
              </a:spcAft>
            </a:pPr>
            <a:r>
              <a:rPr lang="sl-SI" dirty="0" smtClean="0">
                <a:solidFill>
                  <a:srgbClr val="000000"/>
                </a:solidFill>
              </a:rPr>
              <a:t>Završni paragraf</a:t>
            </a:r>
            <a:r>
              <a:rPr lang="en-US" dirty="0" smtClean="0">
                <a:solidFill>
                  <a:srgbClr val="000000"/>
                </a:solidFill>
              </a:rPr>
              <a:t>: </a:t>
            </a:r>
            <a:r>
              <a:rPr lang="sl-SI" dirty="0" smtClean="0">
                <a:solidFill>
                  <a:srgbClr val="000000"/>
                </a:solidFill>
              </a:rPr>
              <a:t>zahtijeva </a:t>
            </a:r>
            <a:r>
              <a:rPr lang="sl-SI" dirty="0" smtClean="0">
                <a:solidFill>
                  <a:srgbClr val="000000"/>
                </a:solidFill>
              </a:rPr>
              <a:t>odgovor od poslodavca, </a:t>
            </a:r>
            <a:r>
              <a:rPr lang="sl-SI" dirty="0" smtClean="0">
                <a:solidFill>
                  <a:srgbClr val="000000"/>
                </a:solidFill>
              </a:rPr>
              <a:t>npr. da vas pozove ili da vam pošalje poziv za intervju.</a:t>
            </a:r>
            <a:endParaRPr lang="en-US" dirty="0">
              <a:solidFill>
                <a:srgbClr val="000000"/>
              </a:solidFill>
            </a:endParaRPr>
          </a:p>
          <a:p>
            <a:pPr>
              <a:spcAft>
                <a:spcPts val="600"/>
              </a:spcAft>
            </a:pPr>
            <a:r>
              <a:rPr lang="sl-SI" dirty="0" smtClean="0">
                <a:solidFill>
                  <a:srgbClr val="000000"/>
                </a:solidFill>
              </a:rPr>
              <a:t>Završetak </a:t>
            </a:r>
            <a:r>
              <a:rPr lang="en-US" dirty="0" smtClean="0">
                <a:solidFill>
                  <a:srgbClr val="000000"/>
                </a:solidFill>
              </a:rPr>
              <a:t>(</a:t>
            </a:r>
            <a:r>
              <a:rPr lang="en-US" dirty="0" err="1">
                <a:solidFill>
                  <a:srgbClr val="000000"/>
                </a:solidFill>
              </a:rPr>
              <a:t>Mit</a:t>
            </a:r>
            <a:r>
              <a:rPr lang="en-US" dirty="0">
                <a:solidFill>
                  <a:srgbClr val="000000"/>
                </a:solidFill>
              </a:rPr>
              <a:t> </a:t>
            </a:r>
            <a:r>
              <a:rPr lang="en-US" dirty="0" err="1">
                <a:solidFill>
                  <a:srgbClr val="000000"/>
                </a:solidFill>
              </a:rPr>
              <a:t>freundlichen</a:t>
            </a:r>
            <a:r>
              <a:rPr lang="en-US" dirty="0">
                <a:solidFill>
                  <a:srgbClr val="000000"/>
                </a:solidFill>
              </a:rPr>
              <a:t> </a:t>
            </a:r>
            <a:r>
              <a:rPr lang="en-US" dirty="0" err="1" smtClean="0">
                <a:solidFill>
                  <a:srgbClr val="000000"/>
                </a:solidFill>
              </a:rPr>
              <a:t>Grüßen</a:t>
            </a:r>
            <a:r>
              <a:rPr lang="en-US" dirty="0" smtClean="0">
                <a:solidFill>
                  <a:srgbClr val="000000"/>
                </a:solidFill>
              </a:rPr>
              <a:t>*</a:t>
            </a:r>
            <a:r>
              <a:rPr lang="sl-SI" dirty="0" smtClean="0">
                <a:solidFill>
                  <a:srgbClr val="000000"/>
                </a:solidFill>
              </a:rPr>
              <a:t>/Iskreno vaš</a:t>
            </a:r>
            <a:r>
              <a:rPr lang="en-US" dirty="0" smtClean="0">
                <a:solidFill>
                  <a:srgbClr val="000000"/>
                </a:solidFill>
              </a:rPr>
              <a:t>)</a:t>
            </a:r>
            <a:endParaRPr lang="en-US" dirty="0">
              <a:solidFill>
                <a:srgbClr val="000000"/>
              </a:solidFill>
            </a:endParaRPr>
          </a:p>
          <a:p>
            <a:pPr>
              <a:spcAft>
                <a:spcPts val="600"/>
              </a:spcAft>
            </a:pPr>
            <a:r>
              <a:rPr lang="sl-SI" dirty="0" smtClean="0">
                <a:solidFill>
                  <a:srgbClr val="000000"/>
                </a:solidFill>
              </a:rPr>
              <a:t>Potpis</a:t>
            </a:r>
            <a:endParaRPr lang="en-US" dirty="0">
              <a:solidFill>
                <a:srgbClr val="000000"/>
              </a:solidFill>
            </a:endParaRPr>
          </a:p>
          <a:p>
            <a:pPr>
              <a:spcAft>
                <a:spcPts val="600"/>
              </a:spcAft>
            </a:pPr>
            <a:r>
              <a:rPr lang="sl-SI" dirty="0" smtClean="0">
                <a:solidFill>
                  <a:srgbClr val="000000"/>
                </a:solidFill>
              </a:rPr>
              <a:t>Vaše puno ime</a:t>
            </a:r>
            <a:r>
              <a:rPr lang="en-US" dirty="0" smtClean="0">
                <a:solidFill>
                  <a:srgbClr val="000000"/>
                </a:solidFill>
              </a:rPr>
              <a:t> (</a:t>
            </a:r>
            <a:r>
              <a:rPr lang="sl-SI" dirty="0" smtClean="0">
                <a:solidFill>
                  <a:srgbClr val="000000"/>
                </a:solidFill>
              </a:rPr>
              <a:t>otkucano</a:t>
            </a:r>
            <a:r>
              <a:rPr lang="en-US" dirty="0" smtClean="0">
                <a:solidFill>
                  <a:srgbClr val="000000"/>
                </a:solidFill>
              </a:rPr>
              <a:t>) – Frau/Herr </a:t>
            </a:r>
            <a:r>
              <a:rPr lang="sl-SI" dirty="0" smtClean="0">
                <a:solidFill>
                  <a:srgbClr val="000000"/>
                </a:solidFill>
              </a:rPr>
              <a:t>(g./gđa). </a:t>
            </a:r>
            <a:endParaRPr lang="en-US" dirty="0">
              <a:solidFill>
                <a:srgbClr val="000000"/>
              </a:solidFill>
            </a:endParaRPr>
          </a:p>
          <a:p>
            <a:pPr>
              <a:spcAft>
                <a:spcPts val="600"/>
              </a:spcAft>
            </a:pPr>
            <a:r>
              <a:rPr lang="sl-SI" dirty="0" smtClean="0">
                <a:solidFill>
                  <a:srgbClr val="000000"/>
                </a:solidFill>
              </a:rPr>
              <a:t>Prilozi</a:t>
            </a:r>
            <a:r>
              <a:rPr lang="en-US" sz="1800" dirty="0" smtClean="0"/>
              <a:t>	</a:t>
            </a:r>
            <a:r>
              <a:rPr lang="en-US" dirty="0" smtClean="0"/>
              <a:t>					</a:t>
            </a:r>
            <a:endParaRPr lang="en-US"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Motivaciono pismo</a:t>
            </a:r>
            <a:r>
              <a:rPr lang="de-DE" dirty="0" smtClean="0">
                <a:solidFill>
                  <a:srgbClr val="000000"/>
                </a:solidFill>
              </a:rPr>
              <a:t>: </a:t>
            </a:r>
            <a:r>
              <a:rPr lang="sl-SI" dirty="0" smtClean="0">
                <a:solidFill>
                  <a:srgbClr val="000000"/>
                </a:solidFill>
              </a:rPr>
              <a:t>opšti model </a:t>
            </a:r>
            <a:endParaRPr lang="de-DE" dirty="0" smtClean="0">
              <a:solidFill>
                <a:srgbClr val="000000"/>
              </a:solidFill>
            </a:endParaRPr>
          </a:p>
        </p:txBody>
      </p:sp>
      <p:graphicFrame>
        <p:nvGraphicFramePr>
          <p:cNvPr id="1027" name="Object 3"/>
          <p:cNvGraphicFramePr>
            <a:graphicFrameLocks noChangeAspect="1"/>
          </p:cNvGraphicFramePr>
          <p:nvPr>
            <p:extLst>
              <p:ext uri="{D42A27DB-BD31-4B8C-83A1-F6EECF244321}">
                <p14:modId xmlns="" xmlns:p14="http://schemas.microsoft.com/office/powerpoint/2010/main" val="1405825200"/>
              </p:ext>
            </p:extLst>
          </p:nvPr>
        </p:nvGraphicFramePr>
        <p:xfrm>
          <a:off x="2627313" y="1412875"/>
          <a:ext cx="3900487" cy="5143500"/>
        </p:xfrm>
        <a:graphic>
          <a:graphicData uri="http://schemas.openxmlformats.org/presentationml/2006/ole">
            <p:oleObj spid="_x0000_s1057" name="Acrobat Document" r:id="rId4" imgW="5668166" imgH="8019048" progId="AcroExch.Document.7">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7"/>
                                        </p:tgtEl>
                                      </p:cBhvr>
                                      <p:by x="120000" y="120000"/>
                                    </p:animScale>
                                  </p:childTnLst>
                                </p:cTn>
                              </p:par>
                            </p:childTnLst>
                          </p:cTn>
                        </p:par>
                      </p:childTnLst>
                    </p:cTn>
                  </p:par>
                </p:childTnLst>
              </p:cTn>
              <p:nextCondLst>
                <p:cond evt="onClick" delay="0">
                  <p:tgtEl>
                    <p:spTgt spid="102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35854" y="974114"/>
            <a:ext cx="7720013" cy="332399"/>
          </a:xfrm>
        </p:spPr>
        <p:txBody>
          <a:bodyPr/>
          <a:lstStyle/>
          <a:p>
            <a:pPr eaLnBrk="1" hangingPunct="1"/>
            <a:r>
              <a:rPr lang="sl-SI" dirty="0" smtClean="0">
                <a:solidFill>
                  <a:srgbClr val="000000"/>
                </a:solidFill>
              </a:rPr>
              <a:t>Motivaciono pismo</a:t>
            </a:r>
            <a:r>
              <a:rPr lang="de-DE" dirty="0" smtClean="0">
                <a:solidFill>
                  <a:srgbClr val="000000"/>
                </a:solidFill>
              </a:rPr>
              <a:t>: </a:t>
            </a:r>
          </a:p>
        </p:txBody>
      </p:sp>
      <p:sp>
        <p:nvSpPr>
          <p:cNvPr id="2" name="Rectangle 1"/>
          <p:cNvSpPr>
            <a:spLocks noChangeArrowheads="1"/>
          </p:cNvSpPr>
          <p:nvPr/>
        </p:nvSpPr>
        <p:spPr bwMode="auto">
          <a:xfrm>
            <a:off x="506027" y="1714245"/>
            <a:ext cx="7714864" cy="3148554"/>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r>
              <a:rPr lang="de-DE" sz="1400" i="1" dirty="0" smtClean="0"/>
              <a:t>Sehr </a:t>
            </a:r>
            <a:r>
              <a:rPr lang="de-DE" sz="1400" i="1" dirty="0"/>
              <a:t>geehrte Damen und Herrn, </a:t>
            </a:r>
            <a:endParaRPr lang="de-DE" sz="1400" dirty="0"/>
          </a:p>
          <a:p>
            <a:r>
              <a:rPr lang="de-DE" sz="1400" i="1" dirty="0"/>
              <a:t>auf der Suche nach einem lehrreichen und anspruchsvollen Arbeitsumfeld bin ich auf Ihr zukunftsorientiertes Unternehmen aufmerksam geworden. Darum bewerbe ich mich hiermit um eine Stelle als </a:t>
            </a:r>
            <a:r>
              <a:rPr lang="de-DE" sz="1400" i="1" dirty="0">
                <a:solidFill>
                  <a:srgbClr val="FF0000"/>
                </a:solidFill>
              </a:rPr>
              <a:t>Techniker – Elektrotechnik (Automatisierungstechnik) </a:t>
            </a:r>
            <a:r>
              <a:rPr lang="de-DE" sz="1400" i="1" dirty="0"/>
              <a:t>bei Ihrem Unternehmen.</a:t>
            </a:r>
            <a:endParaRPr lang="de-DE" sz="1400" dirty="0"/>
          </a:p>
          <a:p>
            <a:r>
              <a:rPr lang="de-DE" sz="1400" i="1" dirty="0" smtClean="0"/>
              <a:t>Mit </a:t>
            </a:r>
            <a:r>
              <a:rPr lang="de-DE" sz="1400" i="1" dirty="0"/>
              <a:t>freundlichen </a:t>
            </a:r>
            <a:r>
              <a:rPr lang="de-DE" sz="1400" i="1" dirty="0" smtClean="0"/>
              <a:t>Grüßen</a:t>
            </a:r>
          </a:p>
          <a:p>
            <a:endParaRPr lang="de-DE" sz="1400" i="1" dirty="0"/>
          </a:p>
          <a:p>
            <a:r>
              <a:rPr lang="de-DE" sz="1400" i="1" dirty="0" smtClean="0"/>
              <a:t>Sehr </a:t>
            </a:r>
            <a:r>
              <a:rPr lang="de-DE" sz="1400" i="1" dirty="0"/>
              <a:t>geehrte Frau </a:t>
            </a:r>
            <a:r>
              <a:rPr lang="de-DE" sz="1400" i="1" dirty="0" smtClean="0"/>
              <a:t>Weit..</a:t>
            </a:r>
            <a:r>
              <a:rPr lang="de-DE" sz="1400" i="1" dirty="0" err="1" smtClean="0"/>
              <a:t>örfer</a:t>
            </a:r>
            <a:r>
              <a:rPr lang="de-DE" sz="1400" i="1" dirty="0"/>
              <a:t>, </a:t>
            </a:r>
          </a:p>
          <a:p>
            <a:r>
              <a:rPr lang="de-DE" sz="1400" i="1" dirty="0"/>
              <a:t>auf der Suche nach einem lehrreichen und anspruchsvollen Arbeitsumfeld bin ich auf Ihr zukunftsorientiertes Unternehmen aufmerksam geworden. Darum bewerbe ich mich hiermit um eine Stelle als </a:t>
            </a:r>
            <a:r>
              <a:rPr lang="de-DE" sz="1400" i="1" dirty="0">
                <a:solidFill>
                  <a:srgbClr val="FF0000"/>
                </a:solidFill>
              </a:rPr>
              <a:t>Mechatronik Ingenieur </a:t>
            </a:r>
            <a:r>
              <a:rPr lang="de-DE" sz="1400" i="1" dirty="0"/>
              <a:t>bei Ihrem Unternehmen.</a:t>
            </a:r>
          </a:p>
          <a:p>
            <a:r>
              <a:rPr lang="de-DE" sz="1400" i="1" dirty="0" smtClean="0"/>
              <a:t>Mit </a:t>
            </a:r>
            <a:r>
              <a:rPr lang="de-DE" sz="1400" i="1" dirty="0"/>
              <a:t>freundlichen Grüßen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hteck 2"/>
          <p:cNvSpPr/>
          <p:nvPr/>
        </p:nvSpPr>
        <p:spPr>
          <a:xfrm>
            <a:off x="506027" y="5552283"/>
            <a:ext cx="7714863" cy="400110"/>
          </a:xfrm>
          <a:prstGeom prst="rect">
            <a:avLst/>
          </a:prstGeom>
        </p:spPr>
        <p:txBody>
          <a:bodyPr wrap="square">
            <a:spAutoFit/>
          </a:bodyPr>
          <a:lstStyle/>
          <a:p>
            <a:pPr algn="ctr">
              <a:lnSpc>
                <a:spcPct val="100000"/>
              </a:lnSpc>
              <a:spcBef>
                <a:spcPts val="0"/>
              </a:spcBef>
              <a:spcAft>
                <a:spcPts val="1200"/>
              </a:spcAft>
            </a:pPr>
            <a:r>
              <a:rPr lang="sl-SI" b="1" kern="0" dirty="0" smtClean="0"/>
              <a:t>Nema smisla širiti uopštenu </a:t>
            </a:r>
            <a:r>
              <a:rPr lang="sl-SI" b="1" kern="0" dirty="0" smtClean="0"/>
              <a:t>prijavu ako već postoji</a:t>
            </a:r>
            <a:endParaRPr lang="de-DE" sz="1200" b="1" kern="0" dirty="0">
              <a:solidFill>
                <a:srgbClr val="FF0000"/>
              </a:solidFill>
            </a:endParaRPr>
          </a:p>
        </p:txBody>
      </p:sp>
    </p:spTree>
    <p:extLst>
      <p:ext uri="{BB962C8B-B14F-4D97-AF65-F5344CB8AC3E}">
        <p14:creationId xmlns="" xmlns:p14="http://schemas.microsoft.com/office/powerpoint/2010/main" val="922474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125" y="641716"/>
            <a:ext cx="7720013" cy="664797"/>
          </a:xfrm>
        </p:spPr>
        <p:txBody>
          <a:bodyPr/>
          <a:lstStyle/>
          <a:p>
            <a:r>
              <a:rPr lang="de-DE" dirty="0">
                <a:solidFill>
                  <a:srgbClr val="FF0000"/>
                </a:solidFill>
              </a:rPr>
              <a:t>Bewerbung als Baustatiker (Bauingenieur)</a:t>
            </a:r>
            <a:br>
              <a:rPr lang="de-DE" dirty="0">
                <a:solidFill>
                  <a:srgbClr val="FF0000"/>
                </a:solidFill>
              </a:rPr>
            </a:br>
            <a:r>
              <a:rPr lang="sl-SI" dirty="0" smtClean="0"/>
              <a:t>Prijava za mjesto građevinskog inženjera</a:t>
            </a:r>
            <a:endParaRPr lang="de-DE" dirty="0"/>
          </a:p>
        </p:txBody>
      </p:sp>
      <p:sp>
        <p:nvSpPr>
          <p:cNvPr id="3" name="Inhaltsplatzhalter 2"/>
          <p:cNvSpPr>
            <a:spLocks noGrp="1"/>
          </p:cNvSpPr>
          <p:nvPr>
            <p:ph idx="1"/>
          </p:nvPr>
        </p:nvSpPr>
        <p:spPr>
          <a:xfrm>
            <a:off x="511175" y="1628503"/>
            <a:ext cx="8110311" cy="5012141"/>
          </a:xfrm>
        </p:spPr>
        <p:txBody>
          <a:bodyPr/>
          <a:lstStyle/>
          <a:p>
            <a:pPr marL="0" indent="0">
              <a:buNone/>
            </a:pPr>
            <a:r>
              <a:rPr lang="de-DE" sz="1300" dirty="0" smtClean="0"/>
              <a:t>Sehr </a:t>
            </a:r>
            <a:r>
              <a:rPr lang="de-DE" sz="1300" dirty="0"/>
              <a:t>geehrter Herr </a:t>
            </a:r>
            <a:r>
              <a:rPr lang="de-DE" sz="1300" dirty="0" smtClean="0"/>
              <a:t>Meier</a:t>
            </a:r>
            <a:r>
              <a:rPr lang="de-DE" sz="1300" dirty="0"/>
              <a:t>, </a:t>
            </a:r>
          </a:p>
          <a:p>
            <a:pPr marL="0" indent="0">
              <a:buNone/>
            </a:pPr>
            <a:r>
              <a:rPr lang="de-DE" sz="1300" dirty="0" smtClean="0"/>
              <a:t>durch </a:t>
            </a:r>
            <a:r>
              <a:rPr lang="de-DE" sz="1300" dirty="0"/>
              <a:t>die Jobbörse der Bundesagentur für Arbeit bin ich auf Ihr Unternehmen aufmerksam geworden. </a:t>
            </a:r>
          </a:p>
          <a:p>
            <a:pPr marL="0" indent="0">
              <a:buNone/>
            </a:pPr>
            <a:r>
              <a:rPr lang="de-DE" sz="1300" dirty="0" smtClean="0"/>
              <a:t>Ich </a:t>
            </a:r>
            <a:r>
              <a:rPr lang="de-DE" sz="1300" dirty="0"/>
              <a:t>habe mein Studium als Dipl. Bauingenieur in </a:t>
            </a:r>
            <a:r>
              <a:rPr lang="de-DE" sz="1300" dirty="0" smtClean="0"/>
              <a:t>Belgrad, Serbien</a:t>
            </a:r>
            <a:r>
              <a:rPr lang="de-DE" sz="1300" dirty="0"/>
              <a:t>, durchgeführt. An der TU-Hamburg vertiefte ich als Erasmus-Student im Massiv-, Stahl- und Grundbau, und verbesserte auch meine Deutschkenntnisse. </a:t>
            </a:r>
          </a:p>
          <a:p>
            <a:pPr marL="0" indent="0">
              <a:buNone/>
            </a:pPr>
            <a:r>
              <a:rPr lang="de-DE" sz="1300" dirty="0" smtClean="0"/>
              <a:t>Besonders </a:t>
            </a:r>
            <a:r>
              <a:rPr lang="de-DE" sz="1300" dirty="0"/>
              <a:t>passend für Ihre anspruchsvollen Aufgaben als Baustatiker sind die Lehrveranstaltungen, die ich an der TU-Hamburg besuchte, und zwar, im Bereich Massivbau die Fächer „Stahlbetonbau“, „</a:t>
            </a:r>
            <a:r>
              <a:rPr lang="de-DE" sz="1300" dirty="0" smtClean="0"/>
              <a:t>Massivbrückenbau</a:t>
            </a:r>
            <a:r>
              <a:rPr lang="de-DE" sz="1300" dirty="0"/>
              <a:t>“ </a:t>
            </a:r>
            <a:r>
              <a:rPr lang="de-DE" sz="1300" dirty="0" smtClean="0"/>
              <a:t>und „Computeranwendungen</a:t>
            </a:r>
            <a:r>
              <a:rPr lang="de-DE" sz="1300" dirty="0"/>
              <a:t>“, wo ich mich mit der FEM-Anwendung „</a:t>
            </a:r>
            <a:r>
              <a:rPr lang="de-DE" sz="1300" dirty="0" err="1"/>
              <a:t>Sofistik</a:t>
            </a:r>
            <a:r>
              <a:rPr lang="de-DE" sz="1300" dirty="0"/>
              <a:t>“ </a:t>
            </a:r>
            <a:r>
              <a:rPr lang="de-DE" sz="1300" dirty="0" smtClean="0"/>
              <a:t>beschäftigte. </a:t>
            </a:r>
            <a:r>
              <a:rPr lang="de-DE" sz="1300" dirty="0"/>
              <a:t>Wieder in </a:t>
            </a:r>
            <a:r>
              <a:rPr lang="de-DE" sz="1300" dirty="0" smtClean="0"/>
              <a:t>Serbien habe ich meine </a:t>
            </a:r>
            <a:r>
              <a:rPr lang="de-DE" sz="1300" dirty="0"/>
              <a:t>Diplomarbeit geschrieben, wo die Statik und die Stahlbetonberechnung eine zentrale Rolle </a:t>
            </a:r>
            <a:r>
              <a:rPr lang="de-DE" sz="1300" dirty="0" smtClean="0"/>
              <a:t>spielten und </a:t>
            </a:r>
            <a:r>
              <a:rPr lang="de-DE" sz="1300" dirty="0"/>
              <a:t>ich selbst die Konstruktionspläne (Auto-CAD) ausgeführt habe. </a:t>
            </a:r>
          </a:p>
          <a:p>
            <a:pPr marL="0" indent="0">
              <a:buNone/>
            </a:pPr>
            <a:r>
              <a:rPr lang="de-DE" sz="1300" dirty="0" smtClean="0"/>
              <a:t>Als </a:t>
            </a:r>
            <a:r>
              <a:rPr lang="de-DE" sz="1300" dirty="0"/>
              <a:t>Praktikant war ich als Statiker und Stahlbetoningenieur an zwei Industriewerken </a:t>
            </a:r>
            <a:r>
              <a:rPr lang="de-DE" sz="1300" dirty="0" smtClean="0"/>
              <a:t>beteiligt </a:t>
            </a:r>
            <a:r>
              <a:rPr lang="de-DE" sz="1300" dirty="0"/>
              <a:t>und </a:t>
            </a:r>
            <a:r>
              <a:rPr lang="de-DE" sz="1300" dirty="0" smtClean="0"/>
              <a:t>lernte </a:t>
            </a:r>
            <a:r>
              <a:rPr lang="de-DE" sz="1300" dirty="0"/>
              <a:t>viel über </a:t>
            </a:r>
            <a:r>
              <a:rPr lang="de-DE" sz="1300" dirty="0" smtClean="0"/>
              <a:t>Auto-CAD. Als </a:t>
            </a:r>
            <a:r>
              <a:rPr lang="de-DE" sz="1300" dirty="0"/>
              <a:t>Projektleiter in Peru, wo wir zwei </a:t>
            </a:r>
            <a:r>
              <a:rPr lang="de-DE" sz="1300" dirty="0" smtClean="0"/>
              <a:t>Stahlbrücken </a:t>
            </a:r>
            <a:r>
              <a:rPr lang="de-DE" sz="1300" dirty="0"/>
              <a:t>und eine Massivbaubrücke planten, sollte ich die Berechnungen </a:t>
            </a:r>
            <a:r>
              <a:rPr lang="de-DE" sz="1300" dirty="0" smtClean="0"/>
              <a:t>durchsehen und die </a:t>
            </a:r>
            <a:r>
              <a:rPr lang="de-DE" sz="1300" dirty="0"/>
              <a:t>Konstruktionspläne überprüfen und bearbeiten, um die Qualität zu garantieren und die Besprechungen mit dem </a:t>
            </a:r>
            <a:r>
              <a:rPr lang="de-DE" sz="1300" dirty="0" smtClean="0"/>
              <a:t>Kunden </a:t>
            </a:r>
            <a:r>
              <a:rPr lang="de-DE" sz="1300" dirty="0"/>
              <a:t>durchzuführen</a:t>
            </a:r>
            <a:r>
              <a:rPr lang="de-DE" sz="1300" dirty="0" smtClean="0"/>
              <a:t>.</a:t>
            </a:r>
            <a:endParaRPr lang="de-DE" sz="1300" dirty="0"/>
          </a:p>
          <a:p>
            <a:pPr marL="0" indent="0">
              <a:buNone/>
            </a:pPr>
            <a:r>
              <a:rPr lang="de-DE" sz="1300" dirty="0"/>
              <a:t>Ich bin engagiert und hochmotiviert, mich im Gebiet des Stahlbeton-, Holz-  und Stahlbaus </a:t>
            </a:r>
            <a:r>
              <a:rPr lang="de-DE" sz="1300" dirty="0" smtClean="0"/>
              <a:t>weiterzuentwickeln und </a:t>
            </a:r>
            <a:r>
              <a:rPr lang="de-DE" sz="1300" dirty="0"/>
              <a:t>in Ihre </a:t>
            </a:r>
            <a:r>
              <a:rPr lang="de-DE" sz="1300" dirty="0" smtClean="0"/>
              <a:t>interessanten </a:t>
            </a:r>
            <a:r>
              <a:rPr lang="de-DE" sz="1300" dirty="0"/>
              <a:t>und </a:t>
            </a:r>
            <a:r>
              <a:rPr lang="de-DE" sz="1300" dirty="0" smtClean="0"/>
              <a:t>abwechslungsreichen </a:t>
            </a:r>
            <a:r>
              <a:rPr lang="de-DE" sz="1300" dirty="0"/>
              <a:t>Projekte zu kollaborieren. Besonders spannend finde ich das Feuerwehrhaus </a:t>
            </a:r>
            <a:r>
              <a:rPr lang="de-DE" sz="1300" dirty="0" smtClean="0"/>
              <a:t>Graustein </a:t>
            </a:r>
            <a:r>
              <a:rPr lang="de-DE" sz="1300" dirty="0"/>
              <a:t>und das </a:t>
            </a:r>
            <a:r>
              <a:rPr lang="de-DE" sz="1300" dirty="0" smtClean="0"/>
              <a:t>LR-Bankgebäude</a:t>
            </a:r>
            <a:r>
              <a:rPr lang="de-DE" sz="1300" dirty="0"/>
              <a:t>.</a:t>
            </a:r>
          </a:p>
          <a:p>
            <a:pPr marL="0" indent="0">
              <a:buNone/>
            </a:pPr>
            <a:r>
              <a:rPr lang="de-DE" sz="1300" dirty="0" smtClean="0"/>
              <a:t>Ich </a:t>
            </a:r>
            <a:r>
              <a:rPr lang="de-DE" sz="1300" dirty="0"/>
              <a:t>bin selbst freundlich und offen, </a:t>
            </a:r>
            <a:r>
              <a:rPr lang="de-DE" sz="1300" dirty="0" smtClean="0"/>
              <a:t>arbeite </a:t>
            </a:r>
            <a:r>
              <a:rPr lang="de-DE" sz="1300" dirty="0"/>
              <a:t>selbständig und verantwortungsbewusst. Ich verfüge über Auslandserfahrung und gute Sprachkenntnisse. Meine Gehaltsvorstellungen liegen zwischen 30000 und 35000 EUR brutto jährlich.  </a:t>
            </a:r>
          </a:p>
          <a:p>
            <a:pPr marL="0" indent="0">
              <a:buNone/>
            </a:pPr>
            <a:r>
              <a:rPr lang="de-DE" sz="1300" dirty="0"/>
              <a:t>Ich stehe Ihnen gerne ab sofort zu Verfügung und freue ich mich sehr </a:t>
            </a:r>
            <a:r>
              <a:rPr lang="de-DE" sz="1300" dirty="0" smtClean="0"/>
              <a:t>auf unser </a:t>
            </a:r>
            <a:r>
              <a:rPr lang="de-DE" sz="1300" dirty="0"/>
              <a:t>Kennenlernen</a:t>
            </a:r>
            <a:r>
              <a:rPr lang="de-DE" sz="1300" dirty="0" smtClean="0"/>
              <a:t>.</a:t>
            </a:r>
            <a:endParaRPr lang="de-DE" sz="1300" dirty="0"/>
          </a:p>
          <a:p>
            <a:pPr marL="0" indent="0">
              <a:buNone/>
            </a:pPr>
            <a:r>
              <a:rPr lang="de-DE" sz="1300" dirty="0"/>
              <a:t>Mit freundlichen </a:t>
            </a:r>
            <a:r>
              <a:rPr lang="de-DE" sz="1300" dirty="0" smtClean="0"/>
              <a:t>Grüßen</a:t>
            </a:r>
            <a:endParaRPr lang="de-DE" sz="1300" dirty="0"/>
          </a:p>
          <a:p>
            <a:endParaRPr lang="de-DE" dirty="0"/>
          </a:p>
        </p:txBody>
      </p:sp>
      <p:sp>
        <p:nvSpPr>
          <p:cNvPr id="4" name="Fußzeilenplatzhalter 3"/>
          <p:cNvSpPr>
            <a:spLocks noGrp="1"/>
          </p:cNvSpPr>
          <p:nvPr>
            <p:ph type="ftr" sz="quarter" idx="10"/>
          </p:nvPr>
        </p:nvSpPr>
        <p:spPr/>
        <p:txBody>
          <a:bodyPr/>
          <a:lstStyle/>
          <a:p>
            <a:pPr>
              <a:defRPr/>
            </a:pPr>
            <a:r>
              <a:rPr lang="de-DE" dirty="0" smtClean="0"/>
              <a:t>© Bundesagentur für Arbeit - ZAV Internationaler Personalservice</a:t>
            </a:r>
            <a:endParaRPr lang="de-DE" dirty="0"/>
          </a:p>
        </p:txBody>
      </p:sp>
    </p:spTree>
    <p:extLst>
      <p:ext uri="{BB962C8B-B14F-4D97-AF65-F5344CB8AC3E}">
        <p14:creationId xmlns="" xmlns:p14="http://schemas.microsoft.com/office/powerpoint/2010/main" val="206450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 Bundesagentur für Arbeit - ZAV </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CV / biografija</a:t>
            </a:r>
            <a:r>
              <a:rPr lang="de-DE" dirty="0" smtClean="0">
                <a:solidFill>
                  <a:srgbClr val="000000"/>
                </a:solidFill>
              </a:rPr>
              <a:t>: </a:t>
            </a:r>
            <a:r>
              <a:rPr lang="sl-SI" dirty="0" smtClean="0">
                <a:solidFill>
                  <a:srgbClr val="000000"/>
                </a:solidFill>
              </a:rPr>
              <a:t>opšti model </a:t>
            </a:r>
            <a:endParaRPr lang="de-DE" dirty="0" smtClean="0">
              <a:solidFill>
                <a:srgbClr val="000000"/>
              </a:solidFill>
            </a:endParaRPr>
          </a:p>
        </p:txBody>
      </p:sp>
      <p:sp>
        <p:nvSpPr>
          <p:cNvPr id="20484" name="Rectangle 3"/>
          <p:cNvSpPr>
            <a:spLocks noGrp="1" noChangeArrowheads="1"/>
          </p:cNvSpPr>
          <p:nvPr>
            <p:ph type="body" idx="1"/>
          </p:nvPr>
        </p:nvSpPr>
        <p:spPr>
          <a:xfrm>
            <a:off x="511176" y="1619250"/>
            <a:ext cx="8055881" cy="5216813"/>
          </a:xfrm>
        </p:spPr>
        <p:txBody>
          <a:bodyPr/>
          <a:lstStyle/>
          <a:p>
            <a:pPr>
              <a:spcAft>
                <a:spcPts val="600"/>
              </a:spcAft>
            </a:pPr>
            <a:endParaRPr lang="en-GB" sz="1000" dirty="0" smtClean="0">
              <a:solidFill>
                <a:srgbClr val="000000"/>
              </a:solidFill>
            </a:endParaRPr>
          </a:p>
          <a:p>
            <a:pPr>
              <a:spcAft>
                <a:spcPts val="600"/>
              </a:spcAft>
            </a:pPr>
            <a:r>
              <a:rPr lang="sl-SI" dirty="0" smtClean="0">
                <a:solidFill>
                  <a:srgbClr val="000000"/>
                </a:solidFill>
              </a:rPr>
              <a:t>Ime </a:t>
            </a:r>
            <a:r>
              <a:rPr lang="en-GB" dirty="0" smtClean="0">
                <a:solidFill>
                  <a:srgbClr val="000000"/>
                </a:solidFill>
              </a:rPr>
              <a:t>/ </a:t>
            </a:r>
            <a:r>
              <a:rPr lang="sl-SI" dirty="0" smtClean="0">
                <a:solidFill>
                  <a:srgbClr val="000000"/>
                </a:solidFill>
              </a:rPr>
              <a:t>adresa </a:t>
            </a:r>
            <a:r>
              <a:rPr lang="en-GB" dirty="0" smtClean="0">
                <a:solidFill>
                  <a:srgbClr val="000000"/>
                </a:solidFill>
              </a:rPr>
              <a:t>/ </a:t>
            </a:r>
            <a:r>
              <a:rPr lang="sl-SI" dirty="0" smtClean="0">
                <a:solidFill>
                  <a:srgbClr val="000000"/>
                </a:solidFill>
              </a:rPr>
              <a:t>datum rođenja </a:t>
            </a:r>
            <a:r>
              <a:rPr lang="en-GB" dirty="0" smtClean="0">
                <a:solidFill>
                  <a:srgbClr val="000000"/>
                </a:solidFill>
              </a:rPr>
              <a:t>/ </a:t>
            </a:r>
            <a:r>
              <a:rPr lang="sl-SI" dirty="0" smtClean="0">
                <a:solidFill>
                  <a:srgbClr val="000000"/>
                </a:solidFill>
              </a:rPr>
              <a:t>nacionalnost </a:t>
            </a:r>
            <a:endParaRPr lang="en-GB" dirty="0" smtClean="0">
              <a:solidFill>
                <a:srgbClr val="000000"/>
              </a:solidFill>
            </a:endParaRPr>
          </a:p>
          <a:p>
            <a:pPr>
              <a:spcAft>
                <a:spcPts val="600"/>
              </a:spcAft>
            </a:pPr>
            <a:r>
              <a:rPr lang="sl-SI" dirty="0" smtClean="0">
                <a:solidFill>
                  <a:srgbClr val="000000"/>
                </a:solidFill>
              </a:rPr>
              <a:t>Radno iskustvo </a:t>
            </a:r>
            <a:endParaRPr lang="en-GB" dirty="0" smtClean="0">
              <a:solidFill>
                <a:srgbClr val="000000"/>
              </a:solidFill>
            </a:endParaRPr>
          </a:p>
          <a:p>
            <a:pPr>
              <a:spcAft>
                <a:spcPts val="600"/>
              </a:spcAft>
            </a:pPr>
            <a:r>
              <a:rPr lang="sl-SI" dirty="0" smtClean="0">
                <a:solidFill>
                  <a:srgbClr val="000000"/>
                </a:solidFill>
              </a:rPr>
              <a:t>Praktična obuka / stažiranje</a:t>
            </a:r>
            <a:endParaRPr lang="en-GB" dirty="0" smtClean="0">
              <a:solidFill>
                <a:srgbClr val="000000"/>
              </a:solidFill>
            </a:endParaRPr>
          </a:p>
          <a:p>
            <a:pPr>
              <a:spcAft>
                <a:spcPts val="600"/>
              </a:spcAft>
            </a:pPr>
            <a:r>
              <a:rPr lang="sl-SI" dirty="0" smtClean="0">
                <a:solidFill>
                  <a:srgbClr val="000000"/>
                </a:solidFill>
              </a:rPr>
              <a:t>Fakultet </a:t>
            </a:r>
            <a:r>
              <a:rPr lang="en-GB" dirty="0" smtClean="0">
                <a:solidFill>
                  <a:srgbClr val="000000"/>
                </a:solidFill>
              </a:rPr>
              <a:t>/ </a:t>
            </a:r>
            <a:r>
              <a:rPr lang="sl-SI" dirty="0" smtClean="0">
                <a:solidFill>
                  <a:srgbClr val="000000"/>
                </a:solidFill>
              </a:rPr>
              <a:t>škola </a:t>
            </a:r>
            <a:endParaRPr lang="en-GB" dirty="0" smtClean="0">
              <a:solidFill>
                <a:srgbClr val="000000"/>
              </a:solidFill>
            </a:endParaRPr>
          </a:p>
          <a:p>
            <a:pPr>
              <a:spcAft>
                <a:spcPts val="600"/>
              </a:spcAft>
            </a:pPr>
            <a:r>
              <a:rPr lang="sl-SI" dirty="0" smtClean="0">
                <a:solidFill>
                  <a:srgbClr val="000000"/>
                </a:solidFill>
              </a:rPr>
              <a:t>Jezici  </a:t>
            </a:r>
            <a:endParaRPr lang="en-GB" dirty="0" smtClean="0">
              <a:solidFill>
                <a:srgbClr val="000000"/>
              </a:solidFill>
            </a:endParaRPr>
          </a:p>
          <a:p>
            <a:pPr>
              <a:spcAft>
                <a:spcPts val="600"/>
              </a:spcAft>
            </a:pPr>
            <a:r>
              <a:rPr lang="sl-SI" dirty="0" smtClean="0">
                <a:solidFill>
                  <a:srgbClr val="000000"/>
                </a:solidFill>
              </a:rPr>
              <a:t>Znanje rada na računaru  </a:t>
            </a:r>
            <a:endParaRPr lang="en-GB" dirty="0" smtClean="0">
              <a:solidFill>
                <a:srgbClr val="000000"/>
              </a:solidFill>
            </a:endParaRPr>
          </a:p>
          <a:p>
            <a:pPr>
              <a:spcAft>
                <a:spcPts val="600"/>
              </a:spcAft>
            </a:pPr>
            <a:r>
              <a:rPr lang="sl-SI" dirty="0" smtClean="0">
                <a:solidFill>
                  <a:srgbClr val="000000"/>
                </a:solidFill>
              </a:rPr>
              <a:t>Ostale vještine </a:t>
            </a:r>
            <a:r>
              <a:rPr lang="en-GB" dirty="0" smtClean="0">
                <a:solidFill>
                  <a:srgbClr val="000000"/>
                </a:solidFill>
              </a:rPr>
              <a:t>(</a:t>
            </a:r>
            <a:r>
              <a:rPr lang="sl-SI" dirty="0" smtClean="0">
                <a:solidFill>
                  <a:srgbClr val="000000"/>
                </a:solidFill>
              </a:rPr>
              <a:t>vozačka dozvola, interesovanja</a:t>
            </a:r>
            <a:r>
              <a:rPr lang="en-GB" dirty="0" smtClean="0">
                <a:solidFill>
                  <a:srgbClr val="000000"/>
                </a:solidFill>
              </a:rPr>
              <a:t> </a:t>
            </a:r>
            <a:r>
              <a:rPr lang="sr-Latn-CS" dirty="0" smtClean="0">
                <a:solidFill>
                  <a:srgbClr val="000000"/>
                </a:solidFill>
              </a:rPr>
              <a:t>, dodatna znanja</a:t>
            </a:r>
            <a:r>
              <a:rPr lang="en-GB" dirty="0" smtClean="0">
                <a:solidFill>
                  <a:srgbClr val="000000"/>
                </a:solidFill>
              </a:rPr>
              <a:t>…)</a:t>
            </a:r>
            <a:endParaRPr lang="en-GB" dirty="0" smtClean="0">
              <a:solidFill>
                <a:srgbClr val="000000"/>
              </a:solidFill>
            </a:endParaRPr>
          </a:p>
          <a:p>
            <a:pPr>
              <a:spcAft>
                <a:spcPts val="600"/>
              </a:spcAft>
            </a:pPr>
            <a:r>
              <a:rPr lang="sl-SI" dirty="0" smtClean="0">
                <a:solidFill>
                  <a:srgbClr val="000000"/>
                </a:solidFill>
              </a:rPr>
              <a:t>Mjesto, datum, potpis </a:t>
            </a:r>
            <a:endParaRPr lang="en-GB" dirty="0" smtClean="0">
              <a:solidFill>
                <a:srgbClr val="000000"/>
              </a:solidFill>
            </a:endParaRPr>
          </a:p>
          <a:p>
            <a:pPr algn="r">
              <a:spcAft>
                <a:spcPts val="600"/>
              </a:spcAft>
              <a:buNone/>
            </a:pPr>
            <a:r>
              <a:rPr lang="en-GB" dirty="0" smtClean="0">
                <a:solidFill>
                  <a:srgbClr val="000000"/>
                </a:solidFill>
                <a:sym typeface="Wingdings" pitchFamily="2" charset="2"/>
              </a:rPr>
              <a:t>								</a:t>
            </a:r>
            <a:endParaRPr lang="en-GB" sz="2400" dirty="0" smtClean="0">
              <a:solidFill>
                <a:srgbClr val="0000FF"/>
              </a:solidFill>
            </a:endParaRPr>
          </a:p>
          <a:p>
            <a:pPr eaLnBrk="1" hangingPunct="1">
              <a:buNone/>
            </a:pPr>
            <a:endParaRPr lang="de-D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CV / biografija</a:t>
            </a:r>
            <a:r>
              <a:rPr lang="de-DE" dirty="0" smtClean="0">
                <a:solidFill>
                  <a:srgbClr val="000000"/>
                </a:solidFill>
              </a:rPr>
              <a:t>: </a:t>
            </a:r>
            <a:r>
              <a:rPr lang="sl-SI" dirty="0" smtClean="0">
                <a:solidFill>
                  <a:srgbClr val="000000"/>
                </a:solidFill>
              </a:rPr>
              <a:t>opšti model </a:t>
            </a:r>
            <a:endParaRPr lang="de-DE" dirty="0" smtClean="0">
              <a:solidFill>
                <a:srgbClr val="000000"/>
              </a:solidFill>
            </a:endParaRPr>
          </a:p>
        </p:txBody>
      </p:sp>
      <p:sp>
        <p:nvSpPr>
          <p:cNvPr id="20484" name="Rectangle 3"/>
          <p:cNvSpPr>
            <a:spLocks noGrp="1" noChangeArrowheads="1"/>
          </p:cNvSpPr>
          <p:nvPr>
            <p:ph type="body" idx="1"/>
          </p:nvPr>
        </p:nvSpPr>
        <p:spPr>
          <a:xfrm>
            <a:off x="548497" y="1446245"/>
            <a:ext cx="7700963" cy="276999"/>
          </a:xfrm>
        </p:spPr>
        <p:txBody>
          <a:bodyPr/>
          <a:lstStyle/>
          <a:p>
            <a:pPr>
              <a:spcAft>
                <a:spcPts val="586"/>
              </a:spcAft>
              <a:buNone/>
            </a:pPr>
            <a:r>
              <a:rPr lang="en-US" dirty="0" smtClean="0"/>
              <a:t>		</a:t>
            </a:r>
            <a:endParaRPr lang="en-US" dirty="0" smtClean="0">
              <a:solidFill>
                <a:srgbClr val="002060"/>
              </a:solidFill>
            </a:endParaRPr>
          </a:p>
        </p:txBody>
      </p:sp>
      <p:graphicFrame>
        <p:nvGraphicFramePr>
          <p:cNvPr id="6" name="Objekt 5"/>
          <p:cNvGraphicFramePr>
            <a:graphicFrameLocks noChangeAspect="1"/>
          </p:cNvGraphicFramePr>
          <p:nvPr/>
        </p:nvGraphicFramePr>
        <p:xfrm>
          <a:off x="514350" y="1449388"/>
          <a:ext cx="3689350" cy="5106987"/>
        </p:xfrm>
        <a:graphic>
          <a:graphicData uri="http://schemas.openxmlformats.org/presentationml/2006/ole">
            <p:oleObj spid="_x0000_s97341" name="Acrobat Document" r:id="rId4" imgW="5668166" imgH="8019048" progId="AcroExch.Document.7">
              <p:embed/>
            </p:oleObj>
          </a:graphicData>
        </a:graphic>
      </p:graphicFrame>
      <p:graphicFrame>
        <p:nvGraphicFramePr>
          <p:cNvPr id="7" name="Objekt 6"/>
          <p:cNvGraphicFramePr>
            <a:graphicFrameLocks noChangeAspect="1"/>
          </p:cNvGraphicFramePr>
          <p:nvPr/>
        </p:nvGraphicFramePr>
        <p:xfrm>
          <a:off x="4365355" y="1449659"/>
          <a:ext cx="3853094" cy="5107258"/>
        </p:xfrm>
        <a:graphic>
          <a:graphicData uri="http://schemas.openxmlformats.org/presentationml/2006/ole">
            <p:oleObj spid="_x0000_s97342" name="Acrobat Document" r:id="rId5" imgW="5668166" imgH="8019048" progId="AcroExch.Document.7">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gtEl>
                                      </p:cBhvr>
                                      <p:by x="120000" y="120000"/>
                                    </p:animScale>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nodeType="clickEffect">
                                  <p:stCondLst>
                                    <p:cond delay="0"/>
                                  </p:stCondLst>
                                  <p:childTnLst>
                                    <p:animScale>
                                      <p:cBhvr>
                                        <p:cTn id="11" dur="500" fill="hold"/>
                                        <p:tgtEl>
                                          <p:spTgt spid="6"/>
                                        </p:tgtEl>
                                      </p:cBhvr>
                                      <p:by x="120000" y="120000"/>
                                    </p:animScale>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ußzeilenplatzhalter 3"/>
          <p:cNvSpPr>
            <a:spLocks noGrp="1"/>
          </p:cNvSpPr>
          <p:nvPr>
            <p:ph type="ftr" sz="quarter" idx="10"/>
          </p:nvPr>
        </p:nvSpPr>
        <p:spPr>
          <a:noFill/>
        </p:spPr>
        <p:txBody>
          <a:bodyPr/>
          <a:lstStyle/>
          <a:p>
            <a:pPr defTabSz="917575"/>
            <a:r>
              <a:rPr lang="de-DE" dirty="0" smtClean="0"/>
              <a:t>© Bundesagentur für Arbeit – ZAV, </a:t>
            </a:r>
            <a:r>
              <a:rPr lang="de-DE" dirty="0"/>
              <a:t>Frank Riedel, IPS-Bayern</a:t>
            </a:r>
            <a:endParaRPr lang="de-DE" dirty="0" smtClean="0"/>
          </a:p>
        </p:txBody>
      </p:sp>
      <p:sp>
        <p:nvSpPr>
          <p:cNvPr id="36867" name="Rectangle 2"/>
          <p:cNvSpPr>
            <a:spLocks noGrp="1" noChangeArrowheads="1"/>
          </p:cNvSpPr>
          <p:nvPr>
            <p:ph type="title"/>
          </p:nvPr>
        </p:nvSpPr>
        <p:spPr>
          <a:xfrm>
            <a:off x="492125" y="4308475"/>
            <a:ext cx="7720013" cy="332399"/>
          </a:xfrm>
          <a:noFill/>
        </p:spPr>
        <p:txBody>
          <a:bodyPr/>
          <a:lstStyle/>
          <a:p>
            <a:pPr algn="ctr" eaLnBrk="1" hangingPunct="1">
              <a:buFontTx/>
              <a:buNone/>
            </a:pPr>
            <a:r>
              <a:rPr lang="sl-SI" dirty="0" smtClean="0"/>
              <a:t>Intervju za posao u Njemačkoj </a:t>
            </a:r>
            <a:endParaRPr lang="de-DE"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Intervju za posao: organizacija </a:t>
            </a:r>
            <a:endParaRPr lang="de-DE" dirty="0" smtClean="0">
              <a:solidFill>
                <a:srgbClr val="000000"/>
              </a:solidFill>
            </a:endParaRPr>
          </a:p>
        </p:txBody>
      </p:sp>
      <p:sp>
        <p:nvSpPr>
          <p:cNvPr id="20484" name="Rectangle 3"/>
          <p:cNvSpPr>
            <a:spLocks noGrp="1" noChangeArrowheads="1"/>
          </p:cNvSpPr>
          <p:nvPr>
            <p:ph type="body" idx="1"/>
          </p:nvPr>
        </p:nvSpPr>
        <p:spPr>
          <a:xfrm>
            <a:off x="389877" y="1578429"/>
            <a:ext cx="7700963" cy="5035225"/>
          </a:xfrm>
        </p:spPr>
        <p:txBody>
          <a:bodyPr/>
          <a:lstStyle/>
          <a:p>
            <a:pPr>
              <a:spcAft>
                <a:spcPts val="1171"/>
              </a:spcAft>
            </a:pPr>
            <a:r>
              <a:rPr lang="sl-SI" dirty="0" smtClean="0"/>
              <a:t>Dođite na vrijeme </a:t>
            </a:r>
            <a:endParaRPr lang="en-US" dirty="0" smtClean="0"/>
          </a:p>
          <a:p>
            <a:pPr>
              <a:spcAft>
                <a:spcPts val="1171"/>
              </a:spcAft>
            </a:pPr>
            <a:r>
              <a:rPr lang="sl-SI" dirty="0" smtClean="0"/>
              <a:t>Odaberite odgovarajuću odjeću </a:t>
            </a:r>
            <a:endParaRPr lang="en-US" dirty="0" smtClean="0"/>
          </a:p>
          <a:p>
            <a:pPr>
              <a:spcAft>
                <a:spcPts val="1171"/>
              </a:spcAft>
            </a:pPr>
            <a:r>
              <a:rPr lang="sl-SI" dirty="0" smtClean="0"/>
              <a:t>Neformalni razgovor s poslodavcem </a:t>
            </a:r>
            <a:endParaRPr lang="en-US" dirty="0" smtClean="0"/>
          </a:p>
          <a:p>
            <a:pPr>
              <a:spcAft>
                <a:spcPts val="1171"/>
              </a:spcAft>
            </a:pPr>
            <a:r>
              <a:rPr lang="sl-SI" dirty="0" smtClean="0"/>
              <a:t>Službeni dio</a:t>
            </a:r>
            <a:r>
              <a:rPr lang="en-US" dirty="0" smtClean="0"/>
              <a:t> </a:t>
            </a:r>
          </a:p>
          <a:p>
            <a:pPr lvl="1">
              <a:spcAft>
                <a:spcPts val="1171"/>
              </a:spcAft>
              <a:buFont typeface="Arial" pitchFamily="34" charset="0"/>
              <a:buChar char="•"/>
            </a:pPr>
            <a:r>
              <a:rPr lang="sl-SI" dirty="0" smtClean="0"/>
              <a:t>Samo-prezentacija </a:t>
            </a:r>
            <a:r>
              <a:rPr lang="en-US" dirty="0" smtClean="0"/>
              <a:t>(“</a:t>
            </a:r>
            <a:r>
              <a:rPr lang="sl-SI" dirty="0" smtClean="0"/>
              <a:t>Recite nam nešto o sebi</a:t>
            </a:r>
            <a:r>
              <a:rPr lang="en-US" dirty="0" smtClean="0"/>
              <a:t>”)</a:t>
            </a:r>
          </a:p>
          <a:p>
            <a:pPr lvl="1">
              <a:spcAft>
                <a:spcPts val="1171"/>
              </a:spcAft>
              <a:buFont typeface="Arial" pitchFamily="34" charset="0"/>
              <a:buChar char="•"/>
            </a:pPr>
            <a:r>
              <a:rPr lang="sl-SI" dirty="0" smtClean="0"/>
              <a:t>Stručna pitanja</a:t>
            </a:r>
            <a:r>
              <a:rPr lang="en-US" dirty="0" smtClean="0"/>
              <a:t> (“</a:t>
            </a:r>
            <a:r>
              <a:rPr lang="sl-SI" dirty="0" smtClean="0"/>
              <a:t>Opišite svoje iskustvo kod </a:t>
            </a:r>
            <a:r>
              <a:rPr lang="en-US" dirty="0" smtClean="0"/>
              <a:t>…”)</a:t>
            </a:r>
          </a:p>
          <a:p>
            <a:pPr lvl="1">
              <a:spcAft>
                <a:spcPts val="1171"/>
              </a:spcAft>
              <a:buFont typeface="Arial" pitchFamily="34" charset="0"/>
              <a:buChar char="•"/>
            </a:pPr>
            <a:r>
              <a:rPr lang="sl-SI" dirty="0" smtClean="0"/>
              <a:t>Pitanja o ličnosti </a:t>
            </a:r>
            <a:endParaRPr lang="en-US" dirty="0" smtClean="0"/>
          </a:p>
          <a:p>
            <a:pPr>
              <a:spcAft>
                <a:spcPts val="1171"/>
              </a:spcAft>
            </a:pPr>
            <a:r>
              <a:rPr lang="en-US" dirty="0" smtClean="0"/>
              <a:t>CV </a:t>
            </a:r>
            <a:r>
              <a:rPr lang="sl-SI" dirty="0" smtClean="0"/>
              <a:t>i dokazi/certifikati predati u dva primjerka </a:t>
            </a:r>
            <a:endParaRPr lang="en-US" dirty="0" smtClean="0"/>
          </a:p>
          <a:p>
            <a:pPr>
              <a:spcAft>
                <a:spcPts val="0"/>
              </a:spcAft>
              <a:buNone/>
            </a:pPr>
            <a:endParaRPr lang="en-US"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Tipična pitanja o ličnosti </a:t>
            </a:r>
            <a:endParaRPr lang="de-DE" dirty="0" smtClean="0">
              <a:solidFill>
                <a:srgbClr val="000000"/>
              </a:solidFill>
            </a:endParaRPr>
          </a:p>
        </p:txBody>
      </p:sp>
      <p:sp>
        <p:nvSpPr>
          <p:cNvPr id="20484" name="Rectangle 3"/>
          <p:cNvSpPr>
            <a:spLocks noGrp="1" noChangeArrowheads="1"/>
          </p:cNvSpPr>
          <p:nvPr>
            <p:ph type="body" idx="1"/>
          </p:nvPr>
        </p:nvSpPr>
        <p:spPr>
          <a:xfrm>
            <a:off x="487681" y="1436914"/>
            <a:ext cx="7808434" cy="5373779"/>
          </a:xfrm>
        </p:spPr>
        <p:txBody>
          <a:bodyPr/>
          <a:lstStyle/>
          <a:p>
            <a:pPr>
              <a:spcAft>
                <a:spcPts val="1171"/>
              </a:spcAft>
            </a:pPr>
            <a:endParaRPr lang="en-US" sz="800" dirty="0" smtClean="0"/>
          </a:p>
          <a:p>
            <a:pPr>
              <a:spcAft>
                <a:spcPts val="1171"/>
              </a:spcAft>
            </a:pPr>
            <a:r>
              <a:rPr lang="sl-SI" dirty="0" smtClean="0"/>
              <a:t>Koje su vaše prednosti / slabosti</a:t>
            </a:r>
            <a:r>
              <a:rPr lang="en-US" dirty="0" smtClean="0"/>
              <a:t>?</a:t>
            </a:r>
            <a:endParaRPr lang="en-US" dirty="0"/>
          </a:p>
          <a:p>
            <a:pPr>
              <a:spcAft>
                <a:spcPts val="1171"/>
              </a:spcAft>
            </a:pPr>
            <a:r>
              <a:rPr lang="sl-SI" dirty="0" smtClean="0"/>
              <a:t>Kako bi vas opisali drugi ljudi</a:t>
            </a:r>
            <a:r>
              <a:rPr lang="en-US" dirty="0" smtClean="0"/>
              <a:t>?</a:t>
            </a:r>
            <a:endParaRPr lang="en-US" dirty="0"/>
          </a:p>
          <a:p>
            <a:pPr>
              <a:spcAft>
                <a:spcPts val="1757"/>
              </a:spcAft>
            </a:pPr>
            <a:r>
              <a:rPr lang="sl-SI" dirty="0" smtClean="0"/>
              <a:t>Koji su vaši profesionalni ciljevi za narednih pet godina</a:t>
            </a:r>
            <a:r>
              <a:rPr lang="en-US" dirty="0" smtClean="0"/>
              <a:t>?</a:t>
            </a:r>
            <a:endParaRPr lang="en-US" dirty="0"/>
          </a:p>
          <a:p>
            <a:pPr>
              <a:spcAft>
                <a:spcPts val="1757"/>
              </a:spcAft>
            </a:pPr>
            <a:r>
              <a:rPr lang="sl-SI" dirty="0" smtClean="0"/>
              <a:t>Recite mi nešto o svojim najboljim/neuspješnim projektima</a:t>
            </a:r>
            <a:r>
              <a:rPr lang="en-US" dirty="0" smtClean="0"/>
              <a:t>.</a:t>
            </a:r>
            <a:endParaRPr lang="en-US" dirty="0"/>
          </a:p>
          <a:p>
            <a:pPr>
              <a:spcAft>
                <a:spcPts val="1757"/>
              </a:spcAft>
            </a:pPr>
            <a:r>
              <a:rPr lang="sl-SI" dirty="0" smtClean="0"/>
              <a:t>Zašto želite da radite za našu kompaniju</a:t>
            </a:r>
            <a:r>
              <a:rPr lang="en-US" dirty="0" smtClean="0"/>
              <a:t>?</a:t>
            </a:r>
            <a:endParaRPr lang="de-DE" dirty="0"/>
          </a:p>
          <a:p>
            <a:r>
              <a:rPr lang="sl-SI" dirty="0" smtClean="0"/>
              <a:t>Da li imate informacija o našoj kompaniji</a:t>
            </a:r>
            <a:r>
              <a:rPr lang="en-US" dirty="0" smtClean="0"/>
              <a:t>? </a:t>
            </a:r>
            <a:endParaRPr lang="en-US" dirty="0"/>
          </a:p>
          <a:p>
            <a:pPr>
              <a:spcAft>
                <a:spcPts val="0"/>
              </a:spcAft>
            </a:pPr>
            <a:endParaRPr lang="en-US" dirty="0" smtClean="0"/>
          </a:p>
          <a:p>
            <a:pPr algn="ctr">
              <a:spcAft>
                <a:spcPts val="1757"/>
              </a:spcAft>
              <a:buNone/>
            </a:pPr>
            <a:r>
              <a:rPr lang="sl-SI" b="1" dirty="0" smtClean="0"/>
              <a:t>Molimo da budete precizni i praktični! </a:t>
            </a:r>
            <a:endParaRPr lang="en-US" b="1"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3"/>
          <p:cNvSpPr>
            <a:spLocks noGrp="1"/>
          </p:cNvSpPr>
          <p:nvPr>
            <p:ph type="ftr" sz="quarter" idx="10"/>
          </p:nvPr>
        </p:nvSpPr>
        <p:spPr>
          <a:noFill/>
        </p:spPr>
        <p:txBody>
          <a:bodyPr/>
          <a:lstStyle/>
          <a:p>
            <a:pPr defTabSz="917575"/>
            <a:r>
              <a:rPr lang="de-DE" dirty="0" smtClean="0"/>
              <a:t>© Bundesagentur für Arbeit – ZAV, Frank Riedel, IPS-Bayern</a:t>
            </a:r>
          </a:p>
        </p:txBody>
      </p:sp>
      <p:sp>
        <p:nvSpPr>
          <p:cNvPr id="8195" name="Rectangle 13"/>
          <p:cNvSpPr>
            <a:spLocks noGrp="1" noChangeArrowheads="1"/>
          </p:cNvSpPr>
          <p:nvPr>
            <p:ph type="title"/>
          </p:nvPr>
        </p:nvSpPr>
        <p:spPr>
          <a:xfrm>
            <a:off x="574675" y="974114"/>
            <a:ext cx="7720013" cy="332399"/>
          </a:xfrm>
        </p:spPr>
        <p:txBody>
          <a:bodyPr/>
          <a:lstStyle/>
          <a:p>
            <a:pPr eaLnBrk="1" hangingPunct="1"/>
            <a:r>
              <a:rPr lang="de-DE" dirty="0" smtClean="0"/>
              <a:t>Inde</a:t>
            </a:r>
            <a:r>
              <a:rPr lang="sl-SI" dirty="0" smtClean="0"/>
              <a:t>ks</a:t>
            </a:r>
            <a:endParaRPr lang="de-DE" dirty="0" smtClean="0"/>
          </a:p>
        </p:txBody>
      </p:sp>
      <p:sp>
        <p:nvSpPr>
          <p:cNvPr id="8196" name="Rectangle 14"/>
          <p:cNvSpPr>
            <a:spLocks noGrp="1" noChangeArrowheads="1"/>
          </p:cNvSpPr>
          <p:nvPr>
            <p:ph type="body" idx="1"/>
          </p:nvPr>
        </p:nvSpPr>
        <p:spPr>
          <a:xfrm>
            <a:off x="624713" y="1707502"/>
            <a:ext cx="7700963" cy="4278094"/>
          </a:xfrm>
        </p:spPr>
        <p:txBody>
          <a:bodyPr/>
          <a:lstStyle/>
          <a:p>
            <a:endParaRPr lang="en-GB" dirty="0" smtClean="0"/>
          </a:p>
          <a:p>
            <a:r>
              <a:rPr lang="sl-SI" dirty="0" smtClean="0"/>
              <a:t>Prijavljivanje za posao </a:t>
            </a:r>
            <a:r>
              <a:rPr lang="en-GB" dirty="0" smtClean="0"/>
              <a:t>(</a:t>
            </a:r>
            <a:r>
              <a:rPr lang="sl-SI" dirty="0" smtClean="0"/>
              <a:t>Motivaciono pismo</a:t>
            </a:r>
            <a:r>
              <a:rPr lang="en-GB" dirty="0" smtClean="0"/>
              <a:t>, CV)</a:t>
            </a:r>
          </a:p>
          <a:p>
            <a:r>
              <a:rPr lang="sl-SI" dirty="0" smtClean="0"/>
              <a:t>Intervju za posao</a:t>
            </a:r>
            <a:endParaRPr lang="en-GB" dirty="0" smtClean="0"/>
          </a:p>
          <a:p>
            <a:pPr>
              <a:buNone/>
            </a:pPr>
            <a:endParaRPr lang="es-ES" dirty="0" smtClean="0"/>
          </a:p>
          <a:p>
            <a:pPr marL="0" indent="0" algn="ctr">
              <a:buNone/>
            </a:pPr>
            <a:endParaRPr lang="de-DE" b="1" dirty="0" smtClean="0"/>
          </a:p>
          <a:p>
            <a:pPr marL="0" indent="0">
              <a:buNone/>
            </a:pPr>
            <a:endParaRPr lang="en-US" b="1" dirty="0" smtClean="0"/>
          </a:p>
          <a:p>
            <a:pPr marL="0" indent="0" algn="ctr">
              <a:buNone/>
            </a:pPr>
            <a:r>
              <a:rPr lang="en-US" b="1" dirty="0" smtClean="0"/>
              <a:t>“</a:t>
            </a:r>
            <a:r>
              <a:rPr lang="sl-SI" b="1" dirty="0" smtClean="0"/>
              <a:t>Dokumenti za prijavu za njemačku kompaniju se veoma razlikuju od uobičajenog formata CV i motivacionog pisma za države u kojima se govori engleski jezik</a:t>
            </a:r>
            <a:r>
              <a:rPr lang="sl-SI" b="1" dirty="0" smtClean="0"/>
              <a:t>”</a:t>
            </a:r>
            <a:endParaRPr lang="en-US" b="1" dirty="0" smtClean="0"/>
          </a:p>
          <a:p>
            <a:pPr marL="0" indent="0">
              <a:buNone/>
            </a:pPr>
            <a:endParaRPr lang="en-GB" b="1" dirty="0" smtClean="0">
              <a:solidFill>
                <a:srgbClr val="0000FF"/>
              </a:solidFill>
            </a:endParaRPr>
          </a:p>
          <a:p>
            <a:pPr eaLnBrk="1" hangingPunct="1"/>
            <a:endParaRPr lang="de-DE"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Telefonski intervju </a:t>
            </a:r>
            <a:endParaRPr lang="de-DE" dirty="0" smtClean="0">
              <a:solidFill>
                <a:srgbClr val="000000"/>
              </a:solidFill>
            </a:endParaRPr>
          </a:p>
        </p:txBody>
      </p:sp>
      <p:sp>
        <p:nvSpPr>
          <p:cNvPr id="20484" name="Rectangle 3"/>
          <p:cNvSpPr>
            <a:spLocks noGrp="1" noChangeArrowheads="1"/>
          </p:cNvSpPr>
          <p:nvPr>
            <p:ph type="body" idx="1"/>
          </p:nvPr>
        </p:nvSpPr>
        <p:spPr>
          <a:xfrm>
            <a:off x="595151" y="1600200"/>
            <a:ext cx="7700963" cy="5789277"/>
          </a:xfrm>
        </p:spPr>
        <p:txBody>
          <a:bodyPr/>
          <a:lstStyle/>
          <a:p>
            <a:pPr>
              <a:spcAft>
                <a:spcPts val="1171"/>
              </a:spcAft>
            </a:pPr>
            <a:r>
              <a:rPr lang="sl-SI" dirty="0" smtClean="0"/>
              <a:t>Poslodavac poziva aplikanta ili zakazuje telefonski razgovor</a:t>
            </a:r>
            <a:r>
              <a:rPr lang="en-US" dirty="0" smtClean="0"/>
              <a:t>. </a:t>
            </a:r>
            <a:r>
              <a:rPr lang="sl-SI" dirty="0" smtClean="0"/>
              <a:t>Vrijeme odredite unaprijed, nađite odgovarajuću lokaciju</a:t>
            </a:r>
            <a:r>
              <a:rPr lang="en-US" dirty="0" smtClean="0"/>
              <a:t>.</a:t>
            </a:r>
          </a:p>
          <a:p>
            <a:pPr>
              <a:spcAft>
                <a:spcPts val="1757"/>
              </a:spcAft>
            </a:pPr>
            <a:r>
              <a:rPr lang="sl-SI" dirty="0" smtClean="0"/>
              <a:t>Budite spremni da govorite njemački jezik telefonom</a:t>
            </a:r>
            <a:r>
              <a:rPr lang="en-US" dirty="0" smtClean="0"/>
              <a:t>. </a:t>
            </a:r>
            <a:r>
              <a:rPr lang="sl-SI" dirty="0" smtClean="0"/>
              <a:t>Pripremite pitanja</a:t>
            </a:r>
            <a:r>
              <a:rPr lang="en-US" dirty="0" smtClean="0"/>
              <a:t>.</a:t>
            </a:r>
          </a:p>
          <a:p>
            <a:pPr>
              <a:spcAft>
                <a:spcPts val="1757"/>
              </a:spcAft>
            </a:pPr>
            <a:r>
              <a:rPr lang="sl-SI" dirty="0" smtClean="0"/>
              <a:t>Stručni dio, prije nego neformalni razgovor </a:t>
            </a:r>
            <a:endParaRPr lang="en-US" dirty="0"/>
          </a:p>
          <a:p>
            <a:pPr>
              <a:spcAft>
                <a:spcPts val="1757"/>
              </a:spcAft>
            </a:pPr>
            <a:r>
              <a:rPr lang="sl-SI" dirty="0" smtClean="0"/>
              <a:t>Pitanja vezana za smještaj / zaradu </a:t>
            </a:r>
            <a:endParaRPr lang="en-US" dirty="0" smtClean="0"/>
          </a:p>
          <a:p>
            <a:pPr>
              <a:spcAft>
                <a:spcPts val="1757"/>
              </a:spcAft>
            </a:pPr>
            <a:r>
              <a:rPr lang="sl-SI" dirty="0" smtClean="0"/>
              <a:t>Vaš glas je vaš prijatelj, smiješite se</a:t>
            </a:r>
            <a:r>
              <a:rPr lang="en-US" dirty="0" smtClean="0"/>
              <a:t>!</a:t>
            </a:r>
          </a:p>
          <a:p>
            <a:pPr marL="0" indent="0">
              <a:spcAft>
                <a:spcPts val="1757"/>
              </a:spcAft>
              <a:buNone/>
            </a:pPr>
            <a:endParaRPr lang="en-US" sz="800" dirty="0"/>
          </a:p>
          <a:p>
            <a:pPr marL="0" indent="0" algn="ctr">
              <a:spcAft>
                <a:spcPts val="1757"/>
              </a:spcAft>
              <a:buNone/>
            </a:pPr>
            <a:r>
              <a:rPr lang="sl-SI" b="1" dirty="0" smtClean="0"/>
              <a:t>U Njemačkoj razdvajamo profesionalni i privatni život   </a:t>
            </a:r>
            <a:endParaRPr lang="en-US" b="1" dirty="0"/>
          </a:p>
          <a:p>
            <a:pPr>
              <a:spcAft>
                <a:spcPts val="1757"/>
              </a:spcAft>
              <a:buNone/>
            </a:pPr>
            <a:r>
              <a:rPr lang="en-US" dirty="0" smtClean="0"/>
              <a:t>	      </a:t>
            </a:r>
          </a:p>
          <a:p>
            <a:pPr eaLnBrk="1" hangingPunct="1"/>
            <a:endParaRPr lang="de-DE"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125" y="974114"/>
            <a:ext cx="7720013" cy="304699"/>
          </a:xfrm>
        </p:spPr>
        <p:txBody>
          <a:bodyPr/>
          <a:lstStyle/>
          <a:p>
            <a:r>
              <a:rPr lang="sl-SI" sz="2200" dirty="0" smtClean="0"/>
              <a:t>Saradnja sa </a:t>
            </a:r>
            <a:r>
              <a:rPr lang="de-DE" sz="2200" dirty="0" smtClean="0"/>
              <a:t>ZAV</a:t>
            </a:r>
            <a:r>
              <a:rPr lang="sl-SI" sz="2200" dirty="0" smtClean="0"/>
              <a:t> / Međunarodne i specijalizovane usluge</a:t>
            </a:r>
            <a:endParaRPr lang="de-DE" sz="2200" dirty="0"/>
          </a:p>
        </p:txBody>
      </p:sp>
      <p:sp>
        <p:nvSpPr>
          <p:cNvPr id="3" name="Inhaltsplatzhalter 2"/>
          <p:cNvSpPr>
            <a:spLocks noGrp="1"/>
          </p:cNvSpPr>
          <p:nvPr>
            <p:ph idx="1"/>
          </p:nvPr>
        </p:nvSpPr>
        <p:spPr>
          <a:xfrm>
            <a:off x="511175" y="1657351"/>
            <a:ext cx="7700963" cy="7485126"/>
          </a:xfrm>
        </p:spPr>
        <p:txBody>
          <a:bodyPr/>
          <a:lstStyle/>
          <a:p>
            <a:r>
              <a:rPr lang="sr-Latn-CS" b="1" dirty="0" smtClean="0"/>
              <a:t>Dostavljate nam</a:t>
            </a:r>
            <a:r>
              <a:rPr lang="de-DE" dirty="0" smtClean="0"/>
              <a:t>:</a:t>
            </a:r>
            <a:endParaRPr lang="de-DE" dirty="0" smtClean="0"/>
          </a:p>
          <a:p>
            <a:pPr>
              <a:buFont typeface="Arial" pitchFamily="34" charset="0"/>
              <a:buChar char="•"/>
            </a:pPr>
            <a:r>
              <a:rPr lang="sl-SI" dirty="0" smtClean="0"/>
              <a:t>Vašu prijavu, jedino ako je potpisana možemo da koristimo vaše </a:t>
            </a:r>
            <a:r>
              <a:rPr lang="sl-SI" dirty="0" smtClean="0"/>
              <a:t>podatke,</a:t>
            </a:r>
            <a:endParaRPr lang="de-DE" dirty="0" smtClean="0">
              <a:solidFill>
                <a:srgbClr val="FF0000"/>
              </a:solidFill>
            </a:endParaRPr>
          </a:p>
          <a:p>
            <a:pPr>
              <a:buFont typeface="Arial" pitchFamily="34" charset="0"/>
              <a:buChar char="•"/>
            </a:pPr>
            <a:r>
              <a:rPr lang="de-DE" dirty="0" smtClean="0"/>
              <a:t>CV (</a:t>
            </a:r>
            <a:r>
              <a:rPr lang="sl-SI" dirty="0" smtClean="0"/>
              <a:t>engleski/njemački jezik</a:t>
            </a:r>
            <a:r>
              <a:rPr lang="de-DE" dirty="0" smtClean="0"/>
              <a:t>)</a:t>
            </a:r>
          </a:p>
          <a:p>
            <a:pPr>
              <a:buFont typeface="Arial" pitchFamily="34" charset="0"/>
              <a:buChar char="•"/>
            </a:pPr>
            <a:r>
              <a:rPr lang="sl-SI" dirty="0" smtClean="0"/>
              <a:t>Informacije o promjenama vaših planova,lokacije, </a:t>
            </a:r>
            <a:r>
              <a:rPr lang="sl-SI" dirty="0" smtClean="0"/>
              <a:t>posla</a:t>
            </a:r>
            <a:endParaRPr lang="de-DE" dirty="0" smtClean="0">
              <a:solidFill>
                <a:srgbClr val="FF0000"/>
              </a:solidFill>
            </a:endParaRPr>
          </a:p>
          <a:p>
            <a:pPr>
              <a:buFont typeface="Arial" pitchFamily="34" charset="0"/>
              <a:buChar char="•"/>
            </a:pPr>
            <a:r>
              <a:rPr lang="sl-SI" dirty="0" smtClean="0"/>
              <a:t>Povratne informacije vezano za navedena slobodna radna </a:t>
            </a:r>
            <a:r>
              <a:rPr lang="sl-SI" dirty="0" smtClean="0"/>
              <a:t>mjesta</a:t>
            </a:r>
            <a:endParaRPr lang="de-DE" dirty="0" smtClean="0">
              <a:solidFill>
                <a:srgbClr val="FF0000"/>
              </a:solidFill>
            </a:endParaRPr>
          </a:p>
          <a:p>
            <a:endParaRPr lang="de-DE" sz="1600" dirty="0" smtClean="0"/>
          </a:p>
          <a:p>
            <a:r>
              <a:rPr lang="de-DE" b="1" dirty="0" smtClean="0"/>
              <a:t>ZAV </a:t>
            </a:r>
            <a:r>
              <a:rPr lang="sl-SI" b="1" dirty="0" smtClean="0"/>
              <a:t>vam obezbjeđuje</a:t>
            </a:r>
            <a:r>
              <a:rPr lang="de-DE" b="1" dirty="0" smtClean="0"/>
              <a:t>:</a:t>
            </a:r>
          </a:p>
          <a:p>
            <a:pPr>
              <a:buFont typeface="Arial" pitchFamily="34" charset="0"/>
              <a:buChar char="•"/>
            </a:pPr>
            <a:r>
              <a:rPr lang="sl-SI" dirty="0" smtClean="0"/>
              <a:t>Ponudu radnih mjesta</a:t>
            </a:r>
            <a:endParaRPr lang="de-DE" dirty="0" smtClean="0"/>
          </a:p>
          <a:p>
            <a:pPr>
              <a:buFont typeface="Arial" pitchFamily="34" charset="0"/>
              <a:buChar char="•"/>
            </a:pPr>
            <a:r>
              <a:rPr lang="sl-SI" dirty="0" smtClean="0"/>
              <a:t>Odgovarajuće informacije i opšte savjete  </a:t>
            </a:r>
            <a:endParaRPr lang="de-DE" dirty="0" smtClean="0"/>
          </a:p>
          <a:p>
            <a:pPr marL="0" indent="0" algn="ctr">
              <a:buNone/>
            </a:pPr>
            <a:r>
              <a:rPr lang="sl-SI" b="1" dirty="0" smtClean="0"/>
              <a:t>Naš posao je da vam pomognemo da nađete pravi posao u Njemačkoj  </a:t>
            </a:r>
            <a:endParaRPr lang="de-DE" b="1" dirty="0" smtClean="0"/>
          </a:p>
          <a:p>
            <a:pPr marL="0" indent="0">
              <a:buNone/>
            </a:pPr>
            <a:endParaRPr lang="de-DE" dirty="0" smtClean="0"/>
          </a:p>
          <a:p>
            <a:endParaRPr lang="de-DE" dirty="0" smtClean="0"/>
          </a:p>
          <a:p>
            <a:pPr>
              <a:buFont typeface="Arial" pitchFamily="34" charset="0"/>
              <a:buChar char="•"/>
            </a:pPr>
            <a:endParaRPr lang="de-DE" dirty="0" smtClean="0"/>
          </a:p>
          <a:p>
            <a:pPr>
              <a:buFont typeface="Arial" pitchFamily="34" charset="0"/>
              <a:buChar char="•"/>
            </a:pPr>
            <a:endParaRPr lang="de-DE" dirty="0" smtClean="0"/>
          </a:p>
          <a:p>
            <a:pPr>
              <a:buFont typeface="Arial" pitchFamily="34" charset="0"/>
              <a:buChar char="•"/>
            </a:pPr>
            <a:endParaRPr lang="de-DE" dirty="0" smtClean="0"/>
          </a:p>
          <a:p>
            <a:endParaRPr lang="de-DE" dirty="0"/>
          </a:p>
        </p:txBody>
      </p:sp>
      <p:sp>
        <p:nvSpPr>
          <p:cNvPr id="4" name="Fußzeilenplatzhalter 3"/>
          <p:cNvSpPr>
            <a:spLocks noGrp="1"/>
          </p:cNvSpPr>
          <p:nvPr>
            <p:ph type="ftr" sz="quarter" idx="10"/>
          </p:nvPr>
        </p:nvSpPr>
        <p:spPr/>
        <p:txBody>
          <a:bodyPr/>
          <a:lstStyle/>
          <a:p>
            <a:pPr>
              <a:defRPr/>
            </a:pPr>
            <a:r>
              <a:rPr lang="de-DE" dirty="0" smtClean="0"/>
              <a:t>© Bundesagentur für Arbeit - ZAV</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a:t>
            </a:r>
            <a:r>
              <a:rPr lang="de-DE" smtClean="0"/>
              <a:t>- ZAV, </a:t>
            </a:r>
            <a:r>
              <a:rPr lang="de-DE"/>
              <a:t>Frank Riedel, IPS-Bayern</a:t>
            </a:r>
            <a:endParaRPr lang="de-DE" dirty="0" smtClean="0"/>
          </a:p>
        </p:txBody>
      </p:sp>
      <p:sp>
        <p:nvSpPr>
          <p:cNvPr id="20483" name="Rectangle 2"/>
          <p:cNvSpPr>
            <a:spLocks noGrp="1" noChangeArrowheads="1"/>
          </p:cNvSpPr>
          <p:nvPr>
            <p:ph type="title"/>
          </p:nvPr>
        </p:nvSpPr>
        <p:spPr>
          <a:xfrm>
            <a:off x="439874" y="521227"/>
            <a:ext cx="7720013" cy="1329595"/>
          </a:xfrm>
        </p:spPr>
        <p:txBody>
          <a:bodyPr/>
          <a:lstStyle/>
          <a:p>
            <a:pPr eaLnBrk="1" hangingPunct="1"/>
            <a:r>
              <a:rPr lang="de-DE" dirty="0"/>
              <a:t>International </a:t>
            </a:r>
            <a:r>
              <a:rPr lang="de-DE" dirty="0" smtClean="0"/>
              <a:t>and </a:t>
            </a:r>
            <a:r>
              <a:rPr lang="de-DE" dirty="0"/>
              <a:t>S</a:t>
            </a:r>
            <a:r>
              <a:rPr lang="de-DE" dirty="0" smtClean="0"/>
              <a:t>pecialized Services </a:t>
            </a:r>
            <a:r>
              <a:rPr lang="de-DE" dirty="0"/>
              <a:t>(ZAV) </a:t>
            </a:r>
            <a:r>
              <a:rPr lang="sl-SI" dirty="0" smtClean="0"/>
              <a:t>/ Međunarodne i specijalizovane usluge</a:t>
            </a:r>
            <a:r>
              <a:rPr lang="de-DE" dirty="0" smtClean="0"/>
              <a:t/>
            </a:r>
            <a:br>
              <a:rPr lang="de-DE" dirty="0" smtClean="0"/>
            </a:br>
            <a:r>
              <a:rPr lang="de-DE" dirty="0" smtClean="0"/>
              <a:t>Frank Riedel, Podgorica, 17.03.2017</a:t>
            </a:r>
            <a:r>
              <a:rPr lang="de-DE" dirty="0"/>
              <a:t/>
            </a:r>
            <a:br>
              <a:rPr lang="de-DE" dirty="0"/>
            </a:br>
            <a:endParaRPr lang="de-DE" dirty="0" smtClean="0">
              <a:solidFill>
                <a:srgbClr val="000000"/>
              </a:solidFill>
            </a:endParaRPr>
          </a:p>
        </p:txBody>
      </p:sp>
      <p:sp>
        <p:nvSpPr>
          <p:cNvPr id="2" name="Rechteck 1"/>
          <p:cNvSpPr/>
          <p:nvPr/>
        </p:nvSpPr>
        <p:spPr>
          <a:xfrm>
            <a:off x="1291771" y="1860732"/>
            <a:ext cx="6458858" cy="4099584"/>
          </a:xfrm>
          <a:prstGeom prst="rect">
            <a:avLst/>
          </a:prstGeom>
        </p:spPr>
        <p:txBody>
          <a:bodyPr wrap="square">
            <a:spAutoFit/>
          </a:bodyPr>
          <a:lstStyle/>
          <a:p>
            <a:pPr algn="ctr"/>
            <a:r>
              <a:rPr lang="az-Cyrl-AZ" sz="2800" dirty="0" smtClean="0"/>
              <a:t>Хвала </a:t>
            </a:r>
            <a:r>
              <a:rPr lang="az-Cyrl-AZ" sz="2800" dirty="0"/>
              <a:t>вам на пажњи </a:t>
            </a:r>
            <a:endParaRPr lang="de-DE" sz="2800" dirty="0" smtClean="0"/>
          </a:p>
          <a:p>
            <a:pPr algn="ctr"/>
            <a:r>
              <a:rPr lang="az-Cyrl-AZ" sz="2800" dirty="0" smtClean="0"/>
              <a:t>и</a:t>
            </a:r>
            <a:r>
              <a:rPr lang="de-DE" sz="2800" dirty="0" smtClean="0"/>
              <a:t> </a:t>
            </a:r>
            <a:r>
              <a:rPr lang="az-Cyrl-AZ" sz="2800" dirty="0"/>
              <a:t>добродошли у </a:t>
            </a:r>
            <a:r>
              <a:rPr lang="az-Cyrl-AZ" sz="2800" dirty="0" smtClean="0"/>
              <a:t>Н</a:t>
            </a:r>
            <a:r>
              <a:rPr lang="sl-SI" sz="2800" dirty="0" smtClean="0"/>
              <a:t>j</a:t>
            </a:r>
            <a:r>
              <a:rPr lang="az-Cyrl-AZ" sz="2800" dirty="0" smtClean="0"/>
              <a:t>емачк</a:t>
            </a:r>
            <a:r>
              <a:rPr lang="sl-SI" sz="2800" dirty="0" smtClean="0"/>
              <a:t>y</a:t>
            </a:r>
            <a:r>
              <a:rPr lang="de-DE" sz="2800" dirty="0" smtClean="0"/>
              <a:t>!</a:t>
            </a:r>
          </a:p>
          <a:p>
            <a:pPr algn="ctr"/>
            <a:endParaRPr lang="de-DE" sz="1400" dirty="0" smtClean="0"/>
          </a:p>
          <a:p>
            <a:pPr algn="ctr"/>
            <a:r>
              <a:rPr lang="de-DE" sz="2800" dirty="0" err="1" smtClean="0"/>
              <a:t>Hvala</a:t>
            </a:r>
            <a:r>
              <a:rPr lang="de-DE" sz="2800" dirty="0" smtClean="0"/>
              <a:t> </a:t>
            </a:r>
            <a:r>
              <a:rPr lang="de-DE" sz="2800" dirty="0" err="1"/>
              <a:t>vam</a:t>
            </a:r>
            <a:r>
              <a:rPr lang="de-DE" sz="2800" dirty="0"/>
              <a:t> na </a:t>
            </a:r>
            <a:r>
              <a:rPr lang="de-DE" sz="2800" dirty="0" err="1"/>
              <a:t>pažnji</a:t>
            </a:r>
            <a:r>
              <a:rPr lang="de-DE" sz="2800" dirty="0"/>
              <a:t> </a:t>
            </a:r>
            <a:endParaRPr lang="de-DE" sz="2800" dirty="0" smtClean="0"/>
          </a:p>
          <a:p>
            <a:pPr algn="ctr"/>
            <a:r>
              <a:rPr lang="de-DE" sz="2800" dirty="0" smtClean="0"/>
              <a:t>i </a:t>
            </a:r>
            <a:r>
              <a:rPr lang="de-DE" sz="2800" dirty="0"/>
              <a:t>dobrodošli u </a:t>
            </a:r>
            <a:r>
              <a:rPr lang="de-DE" sz="2800" dirty="0" smtClean="0"/>
              <a:t>N</a:t>
            </a:r>
            <a:r>
              <a:rPr lang="sl-SI" sz="2800" dirty="0" smtClean="0"/>
              <a:t>j</a:t>
            </a:r>
            <a:r>
              <a:rPr lang="de-DE" sz="2800" dirty="0" smtClean="0"/>
              <a:t>emačk</a:t>
            </a:r>
            <a:r>
              <a:rPr lang="sl-SI" sz="2800" dirty="0" smtClean="0"/>
              <a:t>u</a:t>
            </a:r>
            <a:r>
              <a:rPr lang="de-DE" sz="2800" dirty="0" smtClean="0"/>
              <a:t>!</a:t>
            </a:r>
          </a:p>
          <a:p>
            <a:pPr algn="ctr"/>
            <a:endParaRPr lang="de-DE" sz="1400" dirty="0" smtClean="0"/>
          </a:p>
          <a:p>
            <a:pPr algn="ctr"/>
            <a:r>
              <a:rPr lang="de-DE" sz="2800" dirty="0" smtClean="0"/>
              <a:t>Danke für Ihre Aufmerksamkeit </a:t>
            </a:r>
          </a:p>
          <a:p>
            <a:pPr algn="ctr"/>
            <a:r>
              <a:rPr lang="de-DE" sz="2800" dirty="0" smtClean="0"/>
              <a:t>und willkommen in Deutschland!</a:t>
            </a:r>
            <a:endParaRPr lang="de-DE"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ußzeilenplatzhalter 3"/>
          <p:cNvSpPr>
            <a:spLocks noGrp="1"/>
          </p:cNvSpPr>
          <p:nvPr>
            <p:ph type="ftr" sz="quarter" idx="10"/>
          </p:nvPr>
        </p:nvSpPr>
        <p:spPr>
          <a:noFill/>
        </p:spPr>
        <p:txBody>
          <a:bodyPr/>
          <a:lstStyle/>
          <a:p>
            <a:pPr defTabSz="917575"/>
            <a:r>
              <a:rPr lang="de-DE" dirty="0" smtClean="0"/>
              <a:t>© Bundesagentur für Arbeit – ZAV, </a:t>
            </a:r>
            <a:r>
              <a:rPr lang="de-DE" dirty="0"/>
              <a:t>Frank Riedel, IPS-Bayern</a:t>
            </a:r>
            <a:endParaRPr lang="de-DE" dirty="0" smtClean="0"/>
          </a:p>
        </p:txBody>
      </p:sp>
      <p:sp>
        <p:nvSpPr>
          <p:cNvPr id="36867" name="Rectangle 2"/>
          <p:cNvSpPr>
            <a:spLocks noGrp="1" noChangeArrowheads="1"/>
          </p:cNvSpPr>
          <p:nvPr>
            <p:ph type="title"/>
          </p:nvPr>
        </p:nvSpPr>
        <p:spPr>
          <a:xfrm>
            <a:off x="492125" y="4308475"/>
            <a:ext cx="7720013" cy="332399"/>
          </a:xfrm>
          <a:noFill/>
        </p:spPr>
        <p:txBody>
          <a:bodyPr/>
          <a:lstStyle/>
          <a:p>
            <a:pPr algn="ctr" eaLnBrk="1" hangingPunct="1">
              <a:buFontTx/>
              <a:buNone/>
            </a:pPr>
            <a:r>
              <a:rPr lang="sl-SI" dirty="0" smtClean="0"/>
              <a:t>Pismena prijava na njemačkom jeziku </a:t>
            </a:r>
            <a:endParaRPr lang="de-DE" dirty="0" smtClean="0"/>
          </a:p>
        </p:txBody>
      </p:sp>
      <p:sp>
        <p:nvSpPr>
          <p:cNvPr id="2" name="Rechteck 1"/>
          <p:cNvSpPr/>
          <p:nvPr/>
        </p:nvSpPr>
        <p:spPr>
          <a:xfrm>
            <a:off x="1730326" y="5339221"/>
            <a:ext cx="5645834" cy="369332"/>
          </a:xfrm>
          <a:prstGeom prst="rect">
            <a:avLst/>
          </a:prstGeom>
        </p:spPr>
        <p:txBody>
          <a:bodyPr wrap="square">
            <a:spAutoFit/>
          </a:bodyPr>
          <a:lstStyle/>
          <a:p>
            <a:pPr marL="0" indent="0">
              <a:buNone/>
            </a:pPr>
            <a:r>
              <a:rPr lang="en-US" b="1" dirty="0" smtClean="0"/>
              <a:t>“</a:t>
            </a:r>
            <a:r>
              <a:rPr lang="sl-SI" b="1" dirty="0" smtClean="0"/>
              <a:t>Kad si u Rimu, radi kao što rade Rimljani</a:t>
            </a:r>
            <a:r>
              <a:rPr lang="en-US" b="1" dirty="0" smtClean="0"/>
              <a:t>”</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 </a:t>
            </a:r>
            <a:r>
              <a:rPr lang="de-DE" dirty="0"/>
              <a:t>Frank Riedel, IPS-Bayern</a:t>
            </a:r>
            <a:endParaRPr lang="de-DE" dirty="0" smtClean="0"/>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chemeClr val="tx1"/>
                </a:solidFill>
              </a:rPr>
              <a:t>Lista za provjeru </a:t>
            </a:r>
            <a:r>
              <a:rPr lang="sl-SI" dirty="0" smtClean="0">
                <a:solidFill>
                  <a:schemeClr val="tx1"/>
                </a:solidFill>
              </a:rPr>
              <a:t>vaše prijave </a:t>
            </a:r>
            <a:endParaRPr lang="de-DE" dirty="0" smtClean="0">
              <a:solidFill>
                <a:schemeClr val="tx1"/>
              </a:solidFill>
            </a:endParaRPr>
          </a:p>
        </p:txBody>
      </p:sp>
      <p:sp>
        <p:nvSpPr>
          <p:cNvPr id="20484" name="Rectangle 3"/>
          <p:cNvSpPr>
            <a:spLocks noGrp="1" noChangeArrowheads="1"/>
          </p:cNvSpPr>
          <p:nvPr>
            <p:ph type="body" idx="1"/>
          </p:nvPr>
        </p:nvSpPr>
        <p:spPr>
          <a:xfrm>
            <a:off x="436530" y="2006082"/>
            <a:ext cx="7700963" cy="3570208"/>
          </a:xfrm>
        </p:spPr>
        <p:txBody>
          <a:bodyPr/>
          <a:lstStyle/>
          <a:p>
            <a:pPr marL="457200" indent="-457200">
              <a:buFontTx/>
              <a:buAutoNum type="arabicPeriod"/>
            </a:pPr>
            <a:r>
              <a:rPr lang="sl-SI" dirty="0" smtClean="0"/>
              <a:t>Što oni traže</a:t>
            </a:r>
            <a:r>
              <a:rPr lang="en-GB" dirty="0" smtClean="0"/>
              <a:t>?</a:t>
            </a:r>
            <a:endParaRPr lang="en-GB" dirty="0"/>
          </a:p>
          <a:p>
            <a:pPr marL="457200" indent="-457200">
              <a:buAutoNum type="arabicPeriod"/>
            </a:pPr>
            <a:r>
              <a:rPr lang="sl-SI" dirty="0" smtClean="0"/>
              <a:t>Što bih tačno želio da radim</a:t>
            </a:r>
            <a:r>
              <a:rPr lang="en-GB" dirty="0" smtClean="0"/>
              <a:t>?</a:t>
            </a:r>
          </a:p>
          <a:p>
            <a:pPr marL="457200" indent="-457200">
              <a:buAutoNum type="arabicPeriod"/>
            </a:pPr>
            <a:r>
              <a:rPr lang="sl-SI" dirty="0" smtClean="0"/>
              <a:t>Da li sam dovoljno/previše kvalifikovan za posao</a:t>
            </a:r>
            <a:r>
              <a:rPr lang="en-GB" dirty="0" smtClean="0"/>
              <a:t>?</a:t>
            </a:r>
          </a:p>
          <a:p>
            <a:pPr marL="457200" indent="-457200">
              <a:buAutoNum type="arabicPeriod"/>
            </a:pPr>
            <a:r>
              <a:rPr lang="sl-SI" dirty="0" smtClean="0"/>
              <a:t>Koji su zahtjevi </a:t>
            </a:r>
            <a:r>
              <a:rPr lang="sr-Latn-CS" dirty="0" smtClean="0"/>
              <a:t>poslodavca</a:t>
            </a:r>
            <a:r>
              <a:rPr lang="en-GB" dirty="0" smtClean="0"/>
              <a:t>?</a:t>
            </a:r>
            <a:endParaRPr lang="en-GB" dirty="0" smtClean="0"/>
          </a:p>
          <a:p>
            <a:pPr marL="457200" indent="-457200">
              <a:buAutoNum type="arabicPeriod" startAt="6"/>
            </a:pPr>
            <a:r>
              <a:rPr lang="sl-SI" dirty="0" smtClean="0"/>
              <a:t>Kvalifikacije koje posjedujem</a:t>
            </a:r>
            <a:r>
              <a:rPr lang="en-GB" dirty="0" smtClean="0"/>
              <a:t>.</a:t>
            </a:r>
          </a:p>
          <a:p>
            <a:pPr marL="457200" indent="-457200">
              <a:buAutoNum type="arabicPeriod" startAt="6"/>
            </a:pPr>
            <a:r>
              <a:rPr lang="sl-SI" dirty="0" smtClean="0"/>
              <a:t>Kvalifikacije koje ne posjedujem</a:t>
            </a:r>
            <a:r>
              <a:rPr lang="en-GB" dirty="0" smtClean="0"/>
              <a:t>.</a:t>
            </a:r>
          </a:p>
          <a:p>
            <a:pPr marL="457200" indent="-457200">
              <a:buAutoNum type="arabicPeriod" startAt="6"/>
            </a:pPr>
            <a:r>
              <a:rPr lang="sl-SI" dirty="0" smtClean="0"/>
              <a:t>Pitanja koja bih želio da postavim poslodavcu prije nego nastavim sa </a:t>
            </a:r>
            <a:r>
              <a:rPr lang="sl-SI" dirty="0" smtClean="0"/>
              <a:t>prijavom</a:t>
            </a:r>
            <a:r>
              <a:rPr lang="sr-Latn-CS" dirty="0" smtClean="0"/>
              <a:t>.</a:t>
            </a:r>
            <a:endParaRPr lang="en-GB"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 </a:t>
            </a:r>
            <a:r>
              <a:rPr lang="de-DE" dirty="0"/>
              <a:t>Frank Riedel, IPS-Bayern</a:t>
            </a:r>
            <a:endParaRPr lang="de-DE" dirty="0" smtClean="0"/>
          </a:p>
        </p:txBody>
      </p:sp>
      <p:sp>
        <p:nvSpPr>
          <p:cNvPr id="20483" name="Rectangle 2"/>
          <p:cNvSpPr>
            <a:spLocks noGrp="1" noChangeArrowheads="1"/>
          </p:cNvSpPr>
          <p:nvPr>
            <p:ph type="title"/>
          </p:nvPr>
        </p:nvSpPr>
        <p:spPr>
          <a:xfrm>
            <a:off x="492125" y="974114"/>
            <a:ext cx="7720013" cy="332399"/>
          </a:xfrm>
        </p:spPr>
        <p:txBody>
          <a:bodyPr/>
          <a:lstStyle/>
          <a:p>
            <a:r>
              <a:rPr lang="sl-SI" dirty="0" smtClean="0"/>
              <a:t>Kreirajte svoj lični koncept kompetencija  </a:t>
            </a:r>
            <a:r>
              <a:rPr lang="en-US" dirty="0" smtClean="0"/>
              <a:t> </a:t>
            </a:r>
            <a:endParaRPr lang="en-US" dirty="0"/>
          </a:p>
        </p:txBody>
      </p:sp>
      <p:sp>
        <p:nvSpPr>
          <p:cNvPr id="20484" name="Rectangle 3"/>
          <p:cNvSpPr>
            <a:spLocks noGrp="1" noChangeArrowheads="1"/>
          </p:cNvSpPr>
          <p:nvPr>
            <p:ph type="body" idx="1"/>
          </p:nvPr>
        </p:nvSpPr>
        <p:spPr>
          <a:xfrm>
            <a:off x="436530" y="2006082"/>
            <a:ext cx="7700963" cy="2862322"/>
          </a:xfrm>
        </p:spPr>
        <p:txBody>
          <a:bodyPr/>
          <a:lstStyle/>
          <a:p>
            <a:pPr marL="0" indent="0">
              <a:buNone/>
            </a:pPr>
            <a:r>
              <a:rPr lang="sl-SI" b="1" dirty="0" smtClean="0"/>
              <a:t>Da li imam određene profesionalne ciljeve</a:t>
            </a:r>
            <a:r>
              <a:rPr lang="en-US" b="1" dirty="0" smtClean="0"/>
              <a:t>? </a:t>
            </a:r>
          </a:p>
          <a:p>
            <a:pPr marL="0" indent="0">
              <a:buNone/>
            </a:pPr>
            <a:endParaRPr lang="en-US" dirty="0"/>
          </a:p>
          <a:p>
            <a:r>
              <a:rPr lang="sl-SI" dirty="0" smtClean="0"/>
              <a:t>Gdje želim da budem za</a:t>
            </a:r>
            <a:r>
              <a:rPr lang="en-US" dirty="0" smtClean="0"/>
              <a:t> </a:t>
            </a:r>
            <a:r>
              <a:rPr lang="en-US" dirty="0"/>
              <a:t>3 </a:t>
            </a:r>
            <a:r>
              <a:rPr lang="sl-SI" dirty="0" smtClean="0"/>
              <a:t>d</a:t>
            </a:r>
            <a:r>
              <a:rPr lang="en-US" dirty="0" smtClean="0"/>
              <a:t>o </a:t>
            </a:r>
            <a:r>
              <a:rPr lang="en-US" dirty="0"/>
              <a:t>5 </a:t>
            </a:r>
            <a:r>
              <a:rPr lang="sl-SI" dirty="0" smtClean="0"/>
              <a:t>godina</a:t>
            </a:r>
            <a:r>
              <a:rPr lang="en-US" dirty="0" smtClean="0"/>
              <a:t>? </a:t>
            </a:r>
            <a:endParaRPr lang="en-US" dirty="0"/>
          </a:p>
          <a:p>
            <a:r>
              <a:rPr lang="sl-SI" dirty="0" smtClean="0"/>
              <a:t>U kojoj ću državi živjeti</a:t>
            </a:r>
            <a:r>
              <a:rPr lang="en-US" dirty="0" smtClean="0"/>
              <a:t>? </a:t>
            </a:r>
            <a:endParaRPr lang="en-US" dirty="0"/>
          </a:p>
          <a:p>
            <a:r>
              <a:rPr lang="sl-SI" dirty="0" smtClean="0"/>
              <a:t>U kojem zanimanju ću raditi</a:t>
            </a:r>
            <a:r>
              <a:rPr lang="en-US" dirty="0" smtClean="0"/>
              <a:t>? </a:t>
            </a:r>
            <a:endParaRPr lang="en-US" dirty="0"/>
          </a:p>
          <a:p>
            <a:r>
              <a:rPr lang="sl-SI" dirty="0" smtClean="0"/>
              <a:t>Na kojem radnom radnom mjestu ću tada biti</a:t>
            </a:r>
            <a:r>
              <a:rPr lang="en-US" dirty="0" smtClean="0"/>
              <a:t>? </a:t>
            </a:r>
            <a:endParaRPr lang="en-US" dirty="0"/>
          </a:p>
          <a:p>
            <a:r>
              <a:rPr lang="sl-SI" dirty="0" smtClean="0"/>
              <a:t>Da li želim da radim za velike ili male kompanije</a:t>
            </a:r>
            <a:r>
              <a:rPr lang="en-US" dirty="0" smtClean="0"/>
              <a:t>?</a:t>
            </a:r>
          </a:p>
        </p:txBody>
      </p:sp>
    </p:spTree>
    <p:extLst>
      <p:ext uri="{BB962C8B-B14F-4D97-AF65-F5344CB8AC3E}">
        <p14:creationId xmlns="" xmlns:p14="http://schemas.microsoft.com/office/powerpoint/2010/main" val="4130717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Pismena prijava </a:t>
            </a:r>
            <a:endParaRPr lang="de-DE" dirty="0" smtClean="0">
              <a:solidFill>
                <a:srgbClr val="000000"/>
              </a:solidFill>
            </a:endParaRPr>
          </a:p>
        </p:txBody>
      </p:sp>
      <p:sp>
        <p:nvSpPr>
          <p:cNvPr id="20484" name="Rectangle 3"/>
          <p:cNvSpPr>
            <a:spLocks noGrp="1" noChangeArrowheads="1"/>
          </p:cNvSpPr>
          <p:nvPr>
            <p:ph type="body" idx="1"/>
          </p:nvPr>
        </p:nvSpPr>
        <p:spPr>
          <a:xfrm>
            <a:off x="511175" y="1619250"/>
            <a:ext cx="8145145" cy="4792081"/>
          </a:xfrm>
        </p:spPr>
        <p:txBody>
          <a:bodyPr/>
          <a:lstStyle/>
          <a:p>
            <a:pPr marL="342900" indent="-342900">
              <a:buFont typeface="Arial Unicode MS" pitchFamily="34" charset="-128"/>
              <a:buNone/>
            </a:pPr>
            <a:r>
              <a:rPr lang="sl-SI" b="1" dirty="0" smtClean="0">
                <a:solidFill>
                  <a:srgbClr val="000000"/>
                </a:solidFill>
              </a:rPr>
              <a:t>U formatu </a:t>
            </a:r>
            <a:r>
              <a:rPr lang="en-GB" b="1" dirty="0" smtClean="0">
                <a:solidFill>
                  <a:srgbClr val="000000"/>
                </a:solidFill>
              </a:rPr>
              <a:t>A4</a:t>
            </a:r>
            <a:r>
              <a:rPr lang="sl-SI" b="1" dirty="0" smtClean="0">
                <a:solidFill>
                  <a:srgbClr val="000000"/>
                </a:solidFill>
              </a:rPr>
              <a:t> treba da pošeljete sljedeće</a:t>
            </a:r>
            <a:r>
              <a:rPr lang="en-GB" b="1" dirty="0" smtClean="0">
                <a:solidFill>
                  <a:srgbClr val="000000"/>
                </a:solidFill>
              </a:rPr>
              <a:t>:</a:t>
            </a:r>
          </a:p>
          <a:p>
            <a:pPr marL="342900" indent="-342900">
              <a:buFont typeface="Arial Unicode MS" pitchFamily="34" charset="-128"/>
              <a:buAutoNum type="arabicPeriod"/>
            </a:pPr>
            <a:r>
              <a:rPr lang="sl-SI" dirty="0" smtClean="0">
                <a:solidFill>
                  <a:srgbClr val="000000"/>
                </a:solidFill>
              </a:rPr>
              <a:t>Motivaciono pismo </a:t>
            </a:r>
            <a:endParaRPr lang="en-GB" dirty="0" smtClean="0">
              <a:solidFill>
                <a:srgbClr val="000000"/>
              </a:solidFill>
            </a:endParaRPr>
          </a:p>
          <a:p>
            <a:pPr marL="342900" indent="-342900">
              <a:buFont typeface="Arial Unicode MS" pitchFamily="34" charset="-128"/>
              <a:buAutoNum type="arabicPeriod"/>
            </a:pPr>
            <a:r>
              <a:rPr lang="en-GB" dirty="0" smtClean="0">
                <a:solidFill>
                  <a:srgbClr val="000000"/>
                </a:solidFill>
              </a:rPr>
              <a:t>CV (</a:t>
            </a:r>
            <a:r>
              <a:rPr lang="sl-SI" dirty="0" smtClean="0">
                <a:solidFill>
                  <a:srgbClr val="000000"/>
                </a:solidFill>
              </a:rPr>
              <a:t>u tabeli</a:t>
            </a:r>
            <a:r>
              <a:rPr lang="sl-SI" dirty="0" smtClean="0"/>
              <a:t>, </a:t>
            </a:r>
            <a:r>
              <a:rPr lang="en-GB" dirty="0" smtClean="0"/>
              <a:t>anti-</a:t>
            </a:r>
            <a:r>
              <a:rPr lang="sl-SI" dirty="0" smtClean="0"/>
              <a:t>hronološki</a:t>
            </a:r>
            <a:r>
              <a:rPr lang="en-GB" dirty="0" smtClean="0"/>
              <a:t>, </a:t>
            </a:r>
            <a:r>
              <a:rPr lang="sl-SI" dirty="0" smtClean="0">
                <a:solidFill>
                  <a:srgbClr val="000000"/>
                </a:solidFill>
              </a:rPr>
              <a:t>fotografija</a:t>
            </a:r>
            <a:r>
              <a:rPr lang="en-GB" dirty="0" smtClean="0">
                <a:solidFill>
                  <a:srgbClr val="000000"/>
                </a:solidFill>
              </a:rPr>
              <a:t>, </a:t>
            </a:r>
            <a:r>
              <a:rPr lang="sl-SI" dirty="0" smtClean="0">
                <a:solidFill>
                  <a:srgbClr val="000000"/>
                </a:solidFill>
              </a:rPr>
              <a:t>potpis</a:t>
            </a:r>
            <a:r>
              <a:rPr lang="en-GB" dirty="0" smtClean="0">
                <a:solidFill>
                  <a:srgbClr val="000000"/>
                </a:solidFill>
              </a:rPr>
              <a:t>)</a:t>
            </a:r>
          </a:p>
          <a:p>
            <a:pPr marL="342900" indent="-342900">
              <a:buFont typeface="Arial Unicode MS" pitchFamily="34" charset="-128"/>
              <a:buAutoNum type="arabicPeriod"/>
            </a:pPr>
            <a:r>
              <a:rPr lang="sl-SI" dirty="0" smtClean="0">
                <a:solidFill>
                  <a:srgbClr val="000000"/>
                </a:solidFill>
              </a:rPr>
              <a:t>Prilozi </a:t>
            </a:r>
            <a:r>
              <a:rPr lang="en-GB" dirty="0" smtClean="0">
                <a:solidFill>
                  <a:srgbClr val="000000"/>
                </a:solidFill>
              </a:rPr>
              <a:t>(</a:t>
            </a:r>
            <a:r>
              <a:rPr lang="en-GB" b="1" dirty="0" smtClean="0">
                <a:solidFill>
                  <a:srgbClr val="000000"/>
                </a:solidFill>
              </a:rPr>
              <a:t>n</a:t>
            </a:r>
            <a:r>
              <a:rPr lang="sl-SI" b="1" dirty="0" smtClean="0">
                <a:solidFill>
                  <a:srgbClr val="000000"/>
                </a:solidFill>
              </a:rPr>
              <a:t>a zahtjev</a:t>
            </a:r>
            <a:r>
              <a:rPr lang="en-GB" dirty="0" smtClean="0">
                <a:solidFill>
                  <a:srgbClr val="000000"/>
                </a:solidFill>
              </a:rPr>
              <a:t>)</a:t>
            </a:r>
            <a:endParaRPr lang="en-GB" dirty="0" smtClean="0">
              <a:solidFill>
                <a:srgbClr val="000000"/>
              </a:solidFill>
            </a:endParaRPr>
          </a:p>
          <a:p>
            <a:pPr marL="342900" indent="-342900">
              <a:buFont typeface="Arial Unicode MS" pitchFamily="34" charset="-128"/>
              <a:buChar char="►"/>
            </a:pPr>
            <a:r>
              <a:rPr lang="sl-SI" dirty="0" smtClean="0">
                <a:solidFill>
                  <a:srgbClr val="000000"/>
                </a:solidFill>
              </a:rPr>
              <a:t>prevedene kopije diploma i</a:t>
            </a:r>
            <a:r>
              <a:rPr lang="en-GB" dirty="0" smtClean="0">
                <a:solidFill>
                  <a:srgbClr val="000000"/>
                </a:solidFill>
              </a:rPr>
              <a:t> </a:t>
            </a:r>
            <a:r>
              <a:rPr lang="sl-SI" dirty="0" smtClean="0">
                <a:solidFill>
                  <a:srgbClr val="000000"/>
                </a:solidFill>
              </a:rPr>
              <a:t>svih stručnih obuka</a:t>
            </a:r>
            <a:endParaRPr lang="de-DE" dirty="0" smtClean="0">
              <a:solidFill>
                <a:srgbClr val="000000"/>
              </a:solidFill>
            </a:endParaRPr>
          </a:p>
          <a:p>
            <a:pPr marL="342900" indent="-342900">
              <a:buFont typeface="Arial Unicode MS" pitchFamily="34" charset="-128"/>
              <a:buChar char="►"/>
            </a:pPr>
            <a:endParaRPr lang="en-GB" dirty="0" smtClean="0">
              <a:solidFill>
                <a:srgbClr val="000000"/>
              </a:solidFill>
            </a:endParaRPr>
          </a:p>
          <a:p>
            <a:pPr marL="342900" indent="-342900">
              <a:buNone/>
            </a:pPr>
            <a:r>
              <a:rPr lang="sl-SI" b="1" dirty="0" smtClean="0">
                <a:solidFill>
                  <a:srgbClr val="000000"/>
                </a:solidFill>
              </a:rPr>
              <a:t>Alternativa</a:t>
            </a:r>
            <a:r>
              <a:rPr lang="en-GB" b="1" dirty="0" smtClean="0">
                <a:solidFill>
                  <a:srgbClr val="000000"/>
                </a:solidFill>
              </a:rPr>
              <a:t>:  On-line </a:t>
            </a:r>
            <a:r>
              <a:rPr lang="sl-SI" b="1" dirty="0" smtClean="0">
                <a:solidFill>
                  <a:srgbClr val="000000"/>
                </a:solidFill>
              </a:rPr>
              <a:t>prijava sa prilozima  </a:t>
            </a:r>
            <a:endParaRPr lang="en-GB" b="1" dirty="0" smtClean="0">
              <a:solidFill>
                <a:srgbClr val="000000"/>
              </a:solidFill>
            </a:endParaRPr>
          </a:p>
          <a:p>
            <a:pPr marL="342900" indent="-342900">
              <a:buFont typeface="Wingdings" pitchFamily="2" charset="2"/>
              <a:buChar char="Ø"/>
            </a:pPr>
            <a:r>
              <a:rPr lang="sl-SI" dirty="0" smtClean="0">
                <a:solidFill>
                  <a:srgbClr val="000000"/>
                </a:solidFill>
              </a:rPr>
              <a:t>Motivaciono pismo i</a:t>
            </a:r>
            <a:r>
              <a:rPr lang="en-GB" dirty="0" smtClean="0">
                <a:solidFill>
                  <a:srgbClr val="000000"/>
                </a:solidFill>
              </a:rPr>
              <a:t> CV – </a:t>
            </a:r>
            <a:r>
              <a:rPr lang="sl-SI" dirty="0" smtClean="0">
                <a:solidFill>
                  <a:srgbClr val="000000"/>
                </a:solidFill>
              </a:rPr>
              <a:t>u</a:t>
            </a:r>
            <a:r>
              <a:rPr lang="en-GB" dirty="0" smtClean="0">
                <a:solidFill>
                  <a:srgbClr val="000000"/>
                </a:solidFill>
              </a:rPr>
              <a:t> </a:t>
            </a:r>
            <a:r>
              <a:rPr lang="en-GB" b="1" dirty="0" err="1" smtClean="0">
                <a:solidFill>
                  <a:srgbClr val="000000"/>
                </a:solidFill>
              </a:rPr>
              <a:t>pdf</a:t>
            </a:r>
            <a:r>
              <a:rPr lang="sl-SI" b="1" dirty="0" smtClean="0">
                <a:solidFill>
                  <a:srgbClr val="000000"/>
                </a:solidFill>
              </a:rPr>
              <a:t> formatu</a:t>
            </a:r>
            <a:endParaRPr lang="en-GB" b="1" dirty="0" smtClean="0">
              <a:solidFill>
                <a:srgbClr val="000000"/>
              </a:solidFill>
            </a:endParaRPr>
          </a:p>
          <a:p>
            <a:pPr marL="342900" indent="-342900">
              <a:buFont typeface="Wingdings" pitchFamily="2" charset="2"/>
              <a:buChar char="Ø"/>
            </a:pPr>
            <a:endParaRPr lang="en-GB" dirty="0">
              <a:solidFill>
                <a:srgbClr val="000000"/>
              </a:solidFill>
            </a:endParaRPr>
          </a:p>
          <a:p>
            <a:pPr marL="0" lvl="1" indent="0">
              <a:lnSpc>
                <a:spcPct val="90000"/>
              </a:lnSpc>
              <a:spcBef>
                <a:spcPct val="50000"/>
              </a:spcBef>
              <a:buClrTx/>
              <a:buSzPct val="80000"/>
              <a:buNone/>
            </a:pPr>
            <a:r>
              <a:rPr lang="sl-SI" sz="1800" b="1" dirty="0" smtClean="0"/>
              <a:t>Nemojte da uzaludno trošite vrijeme poslodavca dajući mu nepotrebne informacije</a:t>
            </a:r>
            <a:r>
              <a:rPr lang="de-DE" sz="1800" b="1" dirty="0" smtClean="0"/>
              <a:t>!</a:t>
            </a:r>
            <a:endParaRPr lang="de-DE" sz="1800" b="1" dirty="0"/>
          </a:p>
          <a:p>
            <a:pPr marL="342900" indent="-342900">
              <a:buFont typeface="Wingdings" pitchFamily="2" charset="2"/>
              <a:buChar char="Ø"/>
            </a:pPr>
            <a:endParaRPr lang="de-DE" dirty="0" smtClean="0"/>
          </a:p>
        </p:txBody>
      </p:sp>
      <p:pic>
        <p:nvPicPr>
          <p:cNvPr id="5" name="Picture 4" descr="BU"/>
          <p:cNvPicPr>
            <a:picLocks noChangeAspect="1" noChangeArrowheads="1"/>
          </p:cNvPicPr>
          <p:nvPr/>
        </p:nvPicPr>
        <p:blipFill>
          <a:blip r:embed="rId3" cstate="print"/>
          <a:srcRect/>
          <a:stretch>
            <a:fillRect/>
          </a:stretch>
        </p:blipFill>
        <p:spPr>
          <a:xfrm>
            <a:off x="6681690" y="1711423"/>
            <a:ext cx="1866900" cy="1495425"/>
          </a:xfrm>
          <a:prstGeom prst="rect">
            <a:avLst/>
          </a:prstGeo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Pismena prijava  </a:t>
            </a:r>
            <a:endParaRPr lang="de-DE" dirty="0" smtClean="0">
              <a:solidFill>
                <a:srgbClr val="000000"/>
              </a:solidFill>
            </a:endParaRPr>
          </a:p>
        </p:txBody>
      </p:sp>
      <p:sp>
        <p:nvSpPr>
          <p:cNvPr id="20484" name="Rectangle 3"/>
          <p:cNvSpPr>
            <a:spLocks noGrp="1" noChangeArrowheads="1"/>
          </p:cNvSpPr>
          <p:nvPr>
            <p:ph type="body" idx="1"/>
          </p:nvPr>
        </p:nvSpPr>
        <p:spPr>
          <a:xfrm>
            <a:off x="511175" y="1619250"/>
            <a:ext cx="7700963" cy="3699474"/>
          </a:xfrm>
        </p:spPr>
        <p:txBody>
          <a:bodyPr/>
          <a:lstStyle/>
          <a:p>
            <a:pPr marL="342900" indent="-342900">
              <a:buFont typeface="Arial Unicode MS" pitchFamily="34" charset="-128"/>
              <a:buNone/>
            </a:pPr>
            <a:r>
              <a:rPr lang="en-GB" b="1" dirty="0" smtClean="0">
                <a:solidFill>
                  <a:srgbClr val="000000"/>
                </a:solidFill>
              </a:rPr>
              <a:t> </a:t>
            </a:r>
            <a:r>
              <a:rPr lang="sl-SI" b="1" dirty="0" smtClean="0">
                <a:solidFill>
                  <a:srgbClr val="000000"/>
                </a:solidFill>
              </a:rPr>
              <a:t>Osnovna pravila</a:t>
            </a:r>
            <a:r>
              <a:rPr lang="en-GB" b="1" dirty="0" smtClean="0">
                <a:solidFill>
                  <a:srgbClr val="000000"/>
                </a:solidFill>
              </a:rPr>
              <a:t>:</a:t>
            </a:r>
          </a:p>
          <a:p>
            <a:pPr marL="342900" indent="-342900">
              <a:buFont typeface="Arial Unicode MS" pitchFamily="34" charset="-128"/>
              <a:buAutoNum type="arabicPeriod"/>
            </a:pPr>
            <a:r>
              <a:rPr lang="sl-SI" dirty="0" smtClean="0">
                <a:solidFill>
                  <a:srgbClr val="000000"/>
                </a:solidFill>
              </a:rPr>
              <a:t>Dokumenti za prijavu treba da budu kratki i precizni</a:t>
            </a:r>
            <a:r>
              <a:rPr lang="en-GB" dirty="0" smtClean="0">
                <a:solidFill>
                  <a:srgbClr val="000000"/>
                </a:solidFill>
              </a:rPr>
              <a:t>                                 (</a:t>
            </a:r>
            <a:r>
              <a:rPr lang="sl-SI" dirty="0" smtClean="0">
                <a:solidFill>
                  <a:srgbClr val="000000"/>
                </a:solidFill>
              </a:rPr>
              <a:t>motivaciono pismo </a:t>
            </a:r>
            <a:r>
              <a:rPr lang="en-GB" dirty="0" smtClean="0">
                <a:solidFill>
                  <a:srgbClr val="000000"/>
                </a:solidFill>
              </a:rPr>
              <a:t>-1 </a:t>
            </a:r>
            <a:r>
              <a:rPr lang="sl-SI" dirty="0" smtClean="0">
                <a:solidFill>
                  <a:srgbClr val="000000"/>
                </a:solidFill>
              </a:rPr>
              <a:t>strana</a:t>
            </a:r>
            <a:r>
              <a:rPr lang="en-GB" dirty="0" smtClean="0">
                <a:solidFill>
                  <a:srgbClr val="000000"/>
                </a:solidFill>
              </a:rPr>
              <a:t>; CV – </a:t>
            </a:r>
            <a:r>
              <a:rPr lang="sl-SI" dirty="0" smtClean="0">
                <a:solidFill>
                  <a:srgbClr val="000000"/>
                </a:solidFill>
              </a:rPr>
              <a:t>najviše </a:t>
            </a:r>
            <a:r>
              <a:rPr lang="en-GB" dirty="0" smtClean="0">
                <a:solidFill>
                  <a:srgbClr val="000000"/>
                </a:solidFill>
              </a:rPr>
              <a:t>2-3 </a:t>
            </a:r>
            <a:r>
              <a:rPr lang="sl-SI" dirty="0" smtClean="0">
                <a:solidFill>
                  <a:srgbClr val="000000"/>
                </a:solidFill>
              </a:rPr>
              <a:t>strane</a:t>
            </a:r>
            <a:r>
              <a:rPr lang="en-GB" dirty="0" smtClean="0">
                <a:solidFill>
                  <a:srgbClr val="000000"/>
                </a:solidFill>
              </a:rPr>
              <a:t>). </a:t>
            </a:r>
          </a:p>
          <a:p>
            <a:pPr marL="342900" indent="-342900">
              <a:buFont typeface="Arial Unicode MS" pitchFamily="34" charset="-128"/>
              <a:buAutoNum type="arabicPeriod"/>
            </a:pPr>
            <a:r>
              <a:rPr lang="sl-SI" dirty="0" smtClean="0">
                <a:solidFill>
                  <a:srgbClr val="000000"/>
                </a:solidFill>
              </a:rPr>
              <a:t>Dokumeni treba da </a:t>
            </a:r>
            <a:r>
              <a:rPr lang="sl-SI" dirty="0" smtClean="0">
                <a:solidFill>
                  <a:srgbClr val="000000"/>
                </a:solidFill>
              </a:rPr>
              <a:t>daju jasnu predstavu o podnosiocu </a:t>
            </a:r>
            <a:r>
              <a:rPr lang="sl-SI" dirty="0" smtClean="0">
                <a:solidFill>
                  <a:srgbClr val="000000"/>
                </a:solidFill>
              </a:rPr>
              <a:t>prijave. </a:t>
            </a:r>
            <a:endParaRPr lang="en-GB" dirty="0" smtClean="0">
              <a:solidFill>
                <a:srgbClr val="000000"/>
              </a:solidFill>
            </a:endParaRPr>
          </a:p>
          <a:p>
            <a:pPr marL="342900" indent="-342900">
              <a:buFont typeface="Arial Unicode MS" pitchFamily="34" charset="-128"/>
              <a:buAutoNum type="arabicPeriod"/>
            </a:pPr>
            <a:r>
              <a:rPr lang="sl-SI" dirty="0" smtClean="0">
                <a:solidFill>
                  <a:srgbClr val="000000"/>
                </a:solidFill>
              </a:rPr>
              <a:t>Prijava treba da bude ciljana na poslodavca i radno mjesto</a:t>
            </a:r>
            <a:r>
              <a:rPr lang="en-GB" dirty="0" smtClean="0">
                <a:solidFill>
                  <a:srgbClr val="000000"/>
                </a:solidFill>
              </a:rPr>
              <a:t>.</a:t>
            </a:r>
          </a:p>
          <a:p>
            <a:pPr marL="342900" indent="-342900">
              <a:buFont typeface="Arial Unicode MS" pitchFamily="34" charset="-128"/>
              <a:buAutoNum type="arabicPeriod"/>
            </a:pPr>
            <a:r>
              <a:rPr lang="sl-SI" dirty="0" smtClean="0">
                <a:solidFill>
                  <a:srgbClr val="000000"/>
                </a:solidFill>
              </a:rPr>
              <a:t>U prijavi se ne smiju praviti greške </a:t>
            </a:r>
            <a:r>
              <a:rPr lang="en-GB" dirty="0" smtClean="0">
                <a:solidFill>
                  <a:srgbClr val="000000"/>
                </a:solidFill>
              </a:rPr>
              <a:t>(</a:t>
            </a:r>
            <a:r>
              <a:rPr lang="sl-SI" dirty="0" smtClean="0">
                <a:solidFill>
                  <a:srgbClr val="000000"/>
                </a:solidFill>
              </a:rPr>
              <a:t>gramatičke/pismene/format</a:t>
            </a:r>
            <a:r>
              <a:rPr lang="en-GB" dirty="0" smtClean="0">
                <a:solidFill>
                  <a:srgbClr val="000000"/>
                </a:solidFill>
              </a:rPr>
              <a:t>).</a:t>
            </a:r>
          </a:p>
          <a:p>
            <a:endParaRPr lang="de-DE" sz="1100" dirty="0" smtClean="0"/>
          </a:p>
          <a:p>
            <a:pPr marL="0" indent="0">
              <a:buNone/>
            </a:pPr>
            <a:r>
              <a:rPr lang="de-DE" sz="1100" i="1" dirty="0" err="1" smtClean="0"/>
              <a:t>Poštovani</a:t>
            </a:r>
            <a:r>
              <a:rPr lang="de-DE" sz="1100" i="1" dirty="0" smtClean="0"/>
              <a:t>, 			</a:t>
            </a:r>
            <a:r>
              <a:rPr lang="de-DE" sz="1100" i="1" dirty="0" err="1"/>
              <a:t>Dear</a:t>
            </a:r>
            <a:r>
              <a:rPr lang="de-DE" sz="1100" i="1" dirty="0"/>
              <a:t> </a:t>
            </a:r>
            <a:r>
              <a:rPr lang="de-DE" sz="1100" i="1" dirty="0" err="1"/>
              <a:t>Mr</a:t>
            </a:r>
            <a:r>
              <a:rPr lang="de-DE" sz="1100" i="1" dirty="0"/>
              <a:t> Frank</a:t>
            </a:r>
            <a:r>
              <a:rPr lang="de-DE" sz="1100" i="1" dirty="0" smtClean="0"/>
              <a:t>,	</a:t>
            </a:r>
            <a:r>
              <a:rPr lang="en-US" sz="1100" i="1" dirty="0" smtClean="0"/>
              <a:t>Respected</a:t>
            </a:r>
            <a:r>
              <a:rPr lang="en-US" sz="1100" i="1" dirty="0"/>
              <a:t>, </a:t>
            </a:r>
            <a:r>
              <a:rPr lang="de-DE" sz="1100" i="1" dirty="0" smtClean="0"/>
              <a:t>		</a:t>
            </a:r>
            <a:r>
              <a:rPr lang="de-DE" sz="1100" i="1" dirty="0"/>
              <a:t>Geehrte(r),</a:t>
            </a:r>
          </a:p>
          <a:p>
            <a:pPr marL="0" indent="0">
              <a:buNone/>
            </a:pPr>
            <a:r>
              <a:rPr lang="de-DE" sz="1100" i="1" dirty="0" err="1" smtClean="0"/>
              <a:t>molim</a:t>
            </a:r>
            <a:r>
              <a:rPr lang="de-DE" sz="1100" i="1" dirty="0" smtClean="0"/>
              <a:t> </a:t>
            </a:r>
            <a:r>
              <a:rPr lang="de-DE" sz="1100" i="1" dirty="0" err="1"/>
              <a:t>Vas</a:t>
            </a:r>
            <a:r>
              <a:rPr lang="de-DE" sz="1100" i="1" dirty="0"/>
              <a:t> </a:t>
            </a:r>
            <a:r>
              <a:rPr lang="de-DE" sz="1100" i="1" dirty="0" err="1"/>
              <a:t>za</a:t>
            </a:r>
            <a:r>
              <a:rPr lang="de-DE" sz="1100" i="1" dirty="0"/>
              <a:t> </a:t>
            </a:r>
            <a:r>
              <a:rPr lang="de-DE" sz="1100" i="1" dirty="0" err="1"/>
              <a:t>nekoliko</a:t>
            </a:r>
            <a:r>
              <a:rPr lang="de-DE" sz="1100" i="1" dirty="0"/>
              <a:t> </a:t>
            </a:r>
            <a:r>
              <a:rPr lang="de-DE" sz="1100" i="1" dirty="0" err="1"/>
              <a:t>informacija</a:t>
            </a:r>
            <a:r>
              <a:rPr lang="de-DE" sz="1100" i="1" dirty="0" smtClean="0"/>
              <a:t>.	</a:t>
            </a:r>
            <a:r>
              <a:rPr lang="de-DE" sz="1100" i="1" dirty="0" err="1" smtClean="0"/>
              <a:t>than</a:t>
            </a:r>
            <a:r>
              <a:rPr lang="de-DE" sz="1100" i="1" dirty="0" smtClean="0"/>
              <a:t> </a:t>
            </a:r>
            <a:r>
              <a:rPr lang="de-DE" sz="1100" i="1" dirty="0" err="1"/>
              <a:t>you</a:t>
            </a:r>
            <a:r>
              <a:rPr lang="de-DE" sz="1100" i="1" dirty="0"/>
              <a:t> </a:t>
            </a:r>
            <a:r>
              <a:rPr lang="de-DE" sz="1100" i="1" dirty="0" err="1"/>
              <a:t>for</a:t>
            </a:r>
            <a:r>
              <a:rPr lang="de-DE" sz="1100" i="1" dirty="0"/>
              <a:t> </a:t>
            </a:r>
            <a:r>
              <a:rPr lang="de-DE" sz="1100" i="1" dirty="0" err="1"/>
              <a:t>informations</a:t>
            </a:r>
            <a:r>
              <a:rPr lang="de-DE" sz="1100" i="1" dirty="0" smtClean="0"/>
              <a:t>.	</a:t>
            </a:r>
            <a:r>
              <a:rPr lang="de-DE" sz="1100" i="1" dirty="0"/>
              <a:t>I am Bojana T….ja.</a:t>
            </a:r>
          </a:p>
          <a:p>
            <a:pPr marL="0" indent="0">
              <a:buNone/>
            </a:pPr>
            <a:endParaRPr lang="de-DE" sz="1100" i="1" dirty="0"/>
          </a:p>
          <a:p>
            <a:pPr marL="0" indent="0">
              <a:buNone/>
            </a:pPr>
            <a:r>
              <a:rPr lang="en-US" sz="1100" i="1" dirty="0" smtClean="0"/>
              <a:t>- </a:t>
            </a:r>
            <a:r>
              <a:rPr lang="en-US" sz="1100" i="1" dirty="0" err="1"/>
              <a:t>Ovako</a:t>
            </a:r>
            <a:r>
              <a:rPr lang="en-US" sz="1100" i="1" dirty="0"/>
              <a:t>, ja </a:t>
            </a:r>
            <a:r>
              <a:rPr lang="en-US" sz="1100" i="1" dirty="0" err="1"/>
              <a:t>sam</a:t>
            </a:r>
            <a:r>
              <a:rPr lang="en-US" sz="1100" i="1" dirty="0"/>
              <a:t> </a:t>
            </a:r>
            <a:r>
              <a:rPr lang="en-US" sz="1100" i="1" dirty="0" err="1"/>
              <a:t>Dalibor</a:t>
            </a:r>
            <a:r>
              <a:rPr lang="en-US" sz="1100" i="1" dirty="0"/>
              <a:t>, </a:t>
            </a:r>
            <a:r>
              <a:rPr lang="en-US" sz="1100" i="1" dirty="0" err="1"/>
              <a:t>Dalibor</a:t>
            </a:r>
            <a:r>
              <a:rPr lang="en-US" sz="1100" i="1" dirty="0"/>
              <a:t> </a:t>
            </a:r>
            <a:r>
              <a:rPr lang="en-US" sz="1100" i="1" dirty="0" smtClean="0"/>
              <a:t>B.!	</a:t>
            </a:r>
            <a:r>
              <a:rPr lang="de-DE" sz="1100" i="1" dirty="0" err="1" smtClean="0"/>
              <a:t>Poštovani</a:t>
            </a:r>
            <a:r>
              <a:rPr lang="de-DE" sz="1100" i="1" dirty="0" smtClean="0"/>
              <a:t> </a:t>
            </a:r>
            <a:r>
              <a:rPr lang="de-DE" sz="1100" i="1" dirty="0"/>
              <a:t>Frank</a:t>
            </a:r>
            <a:r>
              <a:rPr lang="de-DE" sz="1100" i="1" dirty="0" smtClean="0"/>
              <a:t>,</a:t>
            </a:r>
            <a:r>
              <a:rPr lang="de-DE" sz="1100" dirty="0" smtClean="0"/>
              <a:t>	</a:t>
            </a:r>
            <a:r>
              <a:rPr lang="de-DE" sz="1100" b="1" dirty="0" smtClean="0"/>
              <a:t>Sehr geehrter Herr Riedel,	Lieber Frank,</a:t>
            </a:r>
            <a:endParaRPr lang="de-DE" sz="1100" b="1" dirty="0"/>
          </a:p>
          <a:p>
            <a:pPr marL="0" indent="0">
              <a:buNone/>
            </a:pPr>
            <a:r>
              <a:rPr lang="en-US" sz="1100" dirty="0"/>
              <a:t> </a:t>
            </a:r>
            <a:r>
              <a:rPr lang="en-US" sz="1100" dirty="0" smtClean="0"/>
              <a:t>					</a:t>
            </a:r>
            <a:r>
              <a:rPr lang="en-US" sz="1100" dirty="0" err="1" smtClean="0"/>
              <a:t>hiermit</a:t>
            </a:r>
            <a:r>
              <a:rPr lang="en-US" sz="1100" dirty="0" smtClean="0"/>
              <a:t> </a:t>
            </a:r>
            <a:r>
              <a:rPr lang="en-US" sz="1100" dirty="0" err="1" smtClean="0"/>
              <a:t>bittte</a:t>
            </a:r>
            <a:r>
              <a:rPr lang="en-US" sz="1100" dirty="0" smtClean="0"/>
              <a:t> </a:t>
            </a:r>
            <a:r>
              <a:rPr lang="en-US" sz="1100" dirty="0" err="1" smtClean="0"/>
              <a:t>ich</a:t>
            </a:r>
            <a:r>
              <a:rPr lang="en-US" sz="1100" dirty="0" smtClean="0"/>
              <a:t> </a:t>
            </a:r>
            <a:r>
              <a:rPr lang="en-US" sz="1100" b="1" dirty="0" err="1" smtClean="0"/>
              <a:t>Sie</a:t>
            </a:r>
            <a:r>
              <a:rPr lang="en-US" sz="1100" dirty="0" smtClean="0"/>
              <a:t>…	</a:t>
            </a:r>
            <a:r>
              <a:rPr lang="en-US" sz="1100" dirty="0" err="1" smtClean="0"/>
              <a:t>wie</a:t>
            </a:r>
            <a:r>
              <a:rPr lang="en-US" sz="1100" dirty="0" smtClean="0"/>
              <a:t> </a:t>
            </a:r>
            <a:r>
              <a:rPr lang="en-US" sz="1100" dirty="0" err="1" smtClean="0"/>
              <a:t>geht</a:t>
            </a:r>
            <a:r>
              <a:rPr lang="en-US" sz="1100" dirty="0" smtClean="0"/>
              <a:t> </a:t>
            </a:r>
            <a:r>
              <a:rPr lang="en-US" sz="1100" dirty="0" err="1" smtClean="0"/>
              <a:t>es</a:t>
            </a:r>
            <a:r>
              <a:rPr lang="en-US" sz="1100" dirty="0" smtClean="0"/>
              <a:t> </a:t>
            </a:r>
            <a:r>
              <a:rPr lang="en-US" sz="1100" b="1" dirty="0" err="1" smtClean="0"/>
              <a:t>dir</a:t>
            </a:r>
            <a:r>
              <a:rPr lang="en-US" sz="1100" dirty="0" smtClean="0"/>
              <a:t>?</a:t>
            </a:r>
            <a:endParaRPr lang="de-DE"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8195" name="Rectangle 13"/>
          <p:cNvSpPr>
            <a:spLocks noGrp="1" noChangeArrowheads="1"/>
          </p:cNvSpPr>
          <p:nvPr>
            <p:ph type="title"/>
          </p:nvPr>
        </p:nvSpPr>
        <p:spPr>
          <a:xfrm>
            <a:off x="574675" y="974114"/>
            <a:ext cx="7720013" cy="332399"/>
          </a:xfrm>
        </p:spPr>
        <p:txBody>
          <a:bodyPr/>
          <a:lstStyle/>
          <a:p>
            <a:pPr eaLnBrk="1" hangingPunct="1"/>
            <a:r>
              <a:rPr lang="sl-SI" dirty="0" smtClean="0"/>
              <a:t>Duh u mašini </a:t>
            </a:r>
            <a:r>
              <a:rPr lang="de-DE" dirty="0" smtClean="0"/>
              <a:t>– </a:t>
            </a:r>
            <a:r>
              <a:rPr lang="sl-SI" dirty="0" smtClean="0"/>
              <a:t>đavo se krije u detaljima </a:t>
            </a:r>
            <a:endParaRPr lang="de-DE" dirty="0" smtClean="0"/>
          </a:p>
        </p:txBody>
      </p:sp>
      <p:sp>
        <p:nvSpPr>
          <p:cNvPr id="8196" name="Rectangle 14"/>
          <p:cNvSpPr>
            <a:spLocks noGrp="1" noChangeArrowheads="1"/>
          </p:cNvSpPr>
          <p:nvPr>
            <p:ph type="body" idx="1"/>
          </p:nvPr>
        </p:nvSpPr>
        <p:spPr>
          <a:xfrm>
            <a:off x="613827" y="2044959"/>
            <a:ext cx="7700963" cy="3631763"/>
          </a:xfrm>
        </p:spPr>
        <p:txBody>
          <a:bodyPr/>
          <a:lstStyle/>
          <a:p>
            <a:pPr>
              <a:lnSpc>
                <a:spcPct val="120000"/>
              </a:lnSpc>
              <a:buNone/>
            </a:pPr>
            <a:r>
              <a:rPr lang="en-US" sz="1200" dirty="0" smtClean="0"/>
              <a:t> </a:t>
            </a:r>
            <a:endParaRPr lang="en-US" sz="1200" dirty="0"/>
          </a:p>
          <a:p>
            <a:pPr>
              <a:lnSpc>
                <a:spcPct val="120000"/>
              </a:lnSpc>
              <a:buNone/>
            </a:pPr>
            <a:endParaRPr lang="en-US" sz="1200" dirty="0"/>
          </a:p>
          <a:p>
            <a:pPr algn="ctr">
              <a:lnSpc>
                <a:spcPct val="120000"/>
              </a:lnSpc>
              <a:buNone/>
            </a:pPr>
            <a:r>
              <a:rPr lang="ru-RU" sz="2400" dirty="0"/>
              <a:t>Машина превода мора бити строго проверени од стране изворног говорника на њихов ток, јер у супротном не могу да разумеју у циљном језику, често се појављују чак и забавно.</a:t>
            </a:r>
            <a:endParaRPr lang="de-DE" sz="2400" dirty="0"/>
          </a:p>
          <a:p>
            <a:pPr marL="0" indent="0" algn="ctr">
              <a:buNone/>
            </a:pPr>
            <a:endParaRPr lang="en-GB" dirty="0" smtClean="0">
              <a:solidFill>
                <a:srgbClr val="0000FF"/>
              </a:solidFill>
            </a:endParaRPr>
          </a:p>
          <a:p>
            <a:pPr algn="ctr" eaLnBrk="1" hangingPunct="1">
              <a:buNone/>
            </a:pPr>
            <a:r>
              <a:rPr lang="sr-Latn-CS" dirty="0" smtClean="0"/>
              <a:t>(primjer kako se ne smiju dostavljati dokumenta, kada se navode netačni podaci o znanju jezika, kada se koristi Google prevod)</a:t>
            </a:r>
            <a:endParaRPr lang="de-DE" dirty="0" smtClean="0"/>
          </a:p>
        </p:txBody>
      </p:sp>
    </p:spTree>
    <p:extLst>
      <p:ext uri="{BB962C8B-B14F-4D97-AF65-F5344CB8AC3E}">
        <p14:creationId xmlns="" xmlns:p14="http://schemas.microsoft.com/office/powerpoint/2010/main" val="7767335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ußzeilenplatzhalter 3"/>
          <p:cNvSpPr>
            <a:spLocks noGrp="1"/>
          </p:cNvSpPr>
          <p:nvPr>
            <p:ph type="ftr" sz="quarter" idx="10"/>
          </p:nvPr>
        </p:nvSpPr>
        <p:spPr>
          <a:noFill/>
        </p:spPr>
        <p:txBody>
          <a:bodyPr/>
          <a:lstStyle/>
          <a:p>
            <a:pPr defTabSz="917575"/>
            <a:r>
              <a:rPr lang="de-DE" dirty="0" smtClean="0"/>
              <a:t>© Bundesagentur für Arbeit - ZAV</a:t>
            </a:r>
          </a:p>
        </p:txBody>
      </p:sp>
      <p:sp>
        <p:nvSpPr>
          <p:cNvPr id="20483" name="Rectangle 2"/>
          <p:cNvSpPr>
            <a:spLocks noGrp="1" noChangeArrowheads="1"/>
          </p:cNvSpPr>
          <p:nvPr>
            <p:ph type="title"/>
          </p:nvPr>
        </p:nvSpPr>
        <p:spPr>
          <a:xfrm>
            <a:off x="492125" y="974114"/>
            <a:ext cx="7720013" cy="332399"/>
          </a:xfrm>
        </p:spPr>
        <p:txBody>
          <a:bodyPr/>
          <a:lstStyle/>
          <a:p>
            <a:pPr eaLnBrk="1" hangingPunct="1"/>
            <a:r>
              <a:rPr lang="sl-SI" dirty="0" smtClean="0">
                <a:solidFill>
                  <a:srgbClr val="000000"/>
                </a:solidFill>
              </a:rPr>
              <a:t>Pismena prijava</a:t>
            </a:r>
            <a:r>
              <a:rPr lang="en-GB" dirty="0" smtClean="0">
                <a:solidFill>
                  <a:srgbClr val="000000"/>
                </a:solidFill>
              </a:rPr>
              <a:t>: </a:t>
            </a:r>
            <a:r>
              <a:rPr lang="sl-SI" dirty="0" smtClean="0">
                <a:solidFill>
                  <a:srgbClr val="000000"/>
                </a:solidFill>
              </a:rPr>
              <a:t>fotografija </a:t>
            </a:r>
            <a:endParaRPr lang="de-DE" dirty="0" smtClean="0">
              <a:solidFill>
                <a:srgbClr val="000000"/>
              </a:solidFill>
            </a:endParaRPr>
          </a:p>
        </p:txBody>
      </p:sp>
      <p:sp>
        <p:nvSpPr>
          <p:cNvPr id="20484" name="Rectangle 3"/>
          <p:cNvSpPr>
            <a:spLocks noGrp="1" noChangeArrowheads="1"/>
          </p:cNvSpPr>
          <p:nvPr>
            <p:ph type="body" idx="1"/>
          </p:nvPr>
        </p:nvSpPr>
        <p:spPr>
          <a:xfrm>
            <a:off x="511175" y="1654629"/>
            <a:ext cx="7700963" cy="3988784"/>
          </a:xfrm>
        </p:spPr>
        <p:txBody>
          <a:bodyPr/>
          <a:lstStyle/>
          <a:p>
            <a:pPr marL="0" indent="0">
              <a:buNone/>
            </a:pPr>
            <a:endParaRPr lang="en-US" b="1" dirty="0" smtClean="0"/>
          </a:p>
          <a:p>
            <a:r>
              <a:rPr lang="sl-SI" dirty="0" smtClean="0"/>
              <a:t>Većina aplikanata u Njemačkoj stavlja fotografiju u svoj </a:t>
            </a:r>
            <a:r>
              <a:rPr lang="en-US" dirty="0" smtClean="0"/>
              <a:t>CV. </a:t>
            </a:r>
            <a:r>
              <a:rPr lang="sl-SI" dirty="0" smtClean="0"/>
              <a:t>To je prilika da pokažete koliko ste simpatični i ozbiljni</a:t>
            </a:r>
            <a:r>
              <a:rPr lang="en-US" dirty="0" smtClean="0"/>
              <a:t>.</a:t>
            </a:r>
          </a:p>
          <a:p>
            <a:r>
              <a:rPr lang="sl-SI" sz="2400" b="1" dirty="0" smtClean="0"/>
              <a:t>Njemački poslodavci očekuju poslovni izgled i formalnu fotografiju</a:t>
            </a:r>
            <a:r>
              <a:rPr lang="en-US" dirty="0" smtClean="0"/>
              <a:t>. </a:t>
            </a:r>
          </a:p>
          <a:p>
            <a:r>
              <a:rPr lang="sl-SI" dirty="0" smtClean="0"/>
              <a:t>Smješite se dok se fotografišete i pružite nam iskren izraz. </a:t>
            </a:r>
            <a:r>
              <a:rPr lang="en-US" dirty="0" smtClean="0"/>
              <a:t> </a:t>
            </a:r>
          </a:p>
          <a:p>
            <a:pPr marL="0" indent="0">
              <a:buNone/>
            </a:pPr>
            <a:endParaRPr lang="en-US" dirty="0"/>
          </a:p>
          <a:p>
            <a:pPr marL="0" indent="0" algn="ctr">
              <a:buNone/>
            </a:pPr>
            <a:endParaRPr lang="en-US" b="1" dirty="0" smtClean="0"/>
          </a:p>
          <a:p>
            <a:pPr marL="0" indent="0" algn="ctr">
              <a:buNone/>
            </a:pPr>
            <a:r>
              <a:rPr lang="sl-SI" b="1" dirty="0" smtClean="0"/>
              <a:t>Nijedan inženjer neće dobiti posao zbog fotografije na </a:t>
            </a:r>
            <a:r>
              <a:rPr lang="en-US" b="1" dirty="0" smtClean="0"/>
              <a:t>CV-</a:t>
            </a:r>
            <a:r>
              <a:rPr lang="sl-SI" b="1" dirty="0" smtClean="0"/>
              <a:t>u</a:t>
            </a:r>
            <a:r>
              <a:rPr lang="en-US" b="1" dirty="0" smtClean="0"/>
              <a:t>, </a:t>
            </a:r>
          </a:p>
          <a:p>
            <a:pPr marL="0" indent="0" algn="ctr">
              <a:buNone/>
            </a:pPr>
            <a:r>
              <a:rPr lang="sl-SI" b="1" dirty="0" smtClean="0"/>
              <a:t>ali ga neki možda neće dobiti zbog </a:t>
            </a:r>
            <a:r>
              <a:rPr lang="sl-SI" b="1" dirty="0" smtClean="0"/>
              <a:t>nje!!!</a:t>
            </a:r>
            <a:endParaRPr lang="de-DE"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elfolie mit Bild">
  <a:themeElements>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folie ohne Bild">
  <a:themeElements>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itelfolie ohne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itelfolie ohne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haltsfolie">
  <a:themeElements>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Inhalts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Inhalts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pitelfolie">
  <a:themeElements>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Kapitel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Kapitelfolie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nnfolie mit Bild">
  <a:themeElements>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fontScheme name="Trennfolie mit Bil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Trennfolie mit Bild 1">
        <a:dk1>
          <a:srgbClr val="000000"/>
        </a:dk1>
        <a:lt1>
          <a:srgbClr val="FFFFFF"/>
        </a:lt1>
        <a:dk2>
          <a:srgbClr val="000000"/>
        </a:dk2>
        <a:lt2>
          <a:srgbClr val="808080"/>
        </a:lt2>
        <a:accent1>
          <a:srgbClr val="E2001A"/>
        </a:accent1>
        <a:accent2>
          <a:srgbClr val="777777"/>
        </a:accent2>
        <a:accent3>
          <a:srgbClr val="FFFFFF"/>
        </a:accent3>
        <a:accent4>
          <a:srgbClr val="000000"/>
        </a:accent4>
        <a:accent5>
          <a:srgbClr val="EEAAAB"/>
        </a:accent5>
        <a:accent6>
          <a:srgbClr val="6B6B6B"/>
        </a:accent6>
        <a:hlink>
          <a:srgbClr val="0000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co">
  <a:themeElements>
    <a:clrScheme name="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c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7575" rtl="0" eaLnBrk="1" fontAlgn="base" latinLnBrk="0" hangingPunct="1">
          <a:lnSpc>
            <a:spcPct val="9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c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TotalTime>
  <Words>1880</Words>
  <Application>Microsoft Office PowerPoint</Application>
  <PresentationFormat>Custom</PresentationFormat>
  <Paragraphs>341</Paragraphs>
  <Slides>22</Slides>
  <Notes>21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22</vt:i4>
      </vt:variant>
    </vt:vector>
  </HeadingPairs>
  <TitlesOfParts>
    <vt:vector size="29" baseType="lpstr">
      <vt:lpstr>Titelfolie mit Bild</vt:lpstr>
      <vt:lpstr>Titelfolie ohne Bild</vt:lpstr>
      <vt:lpstr>Inhaltsfolie</vt:lpstr>
      <vt:lpstr>Kapitelfolie</vt:lpstr>
      <vt:lpstr>Trennfolie mit Bild</vt:lpstr>
      <vt:lpstr>Blanco</vt:lpstr>
      <vt:lpstr>Acrobat Document</vt:lpstr>
      <vt:lpstr>Prijava za posao u Njemačkoj</vt:lpstr>
      <vt:lpstr>Indeks</vt:lpstr>
      <vt:lpstr>Pismena prijava na njemačkom jeziku </vt:lpstr>
      <vt:lpstr>Lista za provjeru vaše prijave </vt:lpstr>
      <vt:lpstr>Kreirajte svoj lični koncept kompetencija   </vt:lpstr>
      <vt:lpstr>Pismena prijava </vt:lpstr>
      <vt:lpstr>Pismena prijava  </vt:lpstr>
      <vt:lpstr>Duh u mašini – đavo se krije u detaljima </vt:lpstr>
      <vt:lpstr>Pismena prijava: fotografija </vt:lpstr>
      <vt:lpstr>Fotografija</vt:lpstr>
      <vt:lpstr>Motivaciono pismo: opšti model </vt:lpstr>
      <vt:lpstr>Motivaciono pismo: opšti model </vt:lpstr>
      <vt:lpstr>Motivaciono pismo: </vt:lpstr>
      <vt:lpstr>Bewerbung als Baustatiker (Bauingenieur) Prijava za mjesto građevinskog inženjera</vt:lpstr>
      <vt:lpstr>CV / biografija: opšti model </vt:lpstr>
      <vt:lpstr>CV / biografija: opšti model </vt:lpstr>
      <vt:lpstr>Intervju za posao u Njemačkoj </vt:lpstr>
      <vt:lpstr>Intervju za posao: organizacija </vt:lpstr>
      <vt:lpstr>Tipična pitanja o ličnosti </vt:lpstr>
      <vt:lpstr>Telefonski intervju </vt:lpstr>
      <vt:lpstr>Saradnja sa ZAV / Međunarodne i specijalizovane usluge</vt:lpstr>
      <vt:lpstr>International and Specialized Services (ZAV) / Međunarodne i specijalizovane usluge Frank Riedel, Podgorica, 17.03.2017 </vt:lpstr>
    </vt:vector>
  </TitlesOfParts>
  <Company>Bundesagentur für Arbeit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planasj</dc:creator>
  <cp:lastModifiedBy>gocav</cp:lastModifiedBy>
  <cp:revision>824</cp:revision>
  <cp:lastPrinted>2016-07-01T07:38:29Z</cp:lastPrinted>
  <dcterms:created xsi:type="dcterms:W3CDTF">2006-11-23T14:48:20Z</dcterms:created>
  <dcterms:modified xsi:type="dcterms:W3CDTF">2017-03-31T12:17:39Z</dcterms:modified>
</cp:coreProperties>
</file>