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9" r:id="rId2"/>
    <p:sldId id="293" r:id="rId3"/>
    <p:sldId id="292" r:id="rId4"/>
    <p:sldId id="282" r:id="rId5"/>
    <p:sldId id="279" r:id="rId6"/>
    <p:sldId id="290" r:id="rId7"/>
    <p:sldId id="294" r:id="rId8"/>
    <p:sldId id="269" r:id="rId9"/>
    <p:sldId id="316" r:id="rId10"/>
    <p:sldId id="301" r:id="rId11"/>
    <p:sldId id="328" r:id="rId12"/>
    <p:sldId id="327" r:id="rId13"/>
    <p:sldId id="313" r:id="rId14"/>
    <p:sldId id="333" r:id="rId15"/>
    <p:sldId id="334" r:id="rId16"/>
    <p:sldId id="298" r:id="rId17"/>
    <p:sldId id="299" r:id="rId18"/>
    <p:sldId id="308" r:id="rId19"/>
    <p:sldId id="320" r:id="rId20"/>
    <p:sldId id="336" r:id="rId21"/>
    <p:sldId id="335" r:id="rId22"/>
    <p:sldId id="330" r:id="rId23"/>
    <p:sldId id="323" r:id="rId24"/>
    <p:sldId id="337" r:id="rId25"/>
    <p:sldId id="332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706" autoAdjust="0"/>
  </p:normalViewPr>
  <p:slideViewPr>
    <p:cSldViewPr snapToGrid="0">
      <p:cViewPr varScale="1">
        <p:scale>
          <a:sx n="88" d="100"/>
          <a:sy n="88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M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534DA-2A6B-455F-92DD-A7E3145AD01A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M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7EBCB-EEBA-4696-A519-5F10C7950321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57985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186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38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648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696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41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73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52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6AEC-BE99-13FA-0624-1D5C42B9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A4467F-212D-8EFE-4571-5564057E3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369DB-690E-8E57-8BDE-B8BEE42FB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87B19-DE35-D877-738B-3FC704466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05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8FD35-9A27-5E82-5395-B269EF0FA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704FC-13DB-918A-BCD8-61BC68533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75502B-75F3-D55E-62E3-045C0B2AC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77A3D-832A-8240-C9F7-84AFF72BB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53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39E23-E282-B4F0-DD72-E05BEAA93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A53FD9-6A56-D020-A1EB-8173671B0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EE3212-098A-450A-E43E-4AD92CF3E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CA6FB-A70E-0D21-8496-B86ACBA21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66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77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89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4D52-B05B-B2D5-CC2F-2725FF06B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3A6AA-CAD5-EB7C-28E8-2212A3BDC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9A6B7-5ED1-7E79-BCBC-0ABBB24BB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05C90-6779-6D53-C63A-B05886471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85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54136-33A5-0554-9CBF-0249DA20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DD550-F346-9FD7-3D69-239AD28F1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B7D91-DBCE-E1E7-971D-649346998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68150-BD7C-0A27-92B3-72891E6B5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801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579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04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93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244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76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52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37979-1D8E-4984-AA2C-B972BEB0C16A}" type="slidenum">
              <a:rPr kumimoji="0" lang="sr-Latn-M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r-Latn-M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5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4D41-2E37-FDED-D4F6-253A3D87B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707F-296D-E672-215B-B2D08D9F4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02363-85D5-6BAE-A97A-148ACB56D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E416A-AAF5-8036-1444-DFA0609B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92947-1CF7-B6E3-913A-488E6FA9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99082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C363-ACC9-DDCD-F596-6C616C67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E24A9-2086-EBD7-5FAA-D2EC4B80B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5C529-B517-0591-0EAC-7E08098F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02245-D223-666D-0AE0-E416A66B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5924F-48DD-8471-CC7C-EEEE3607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5029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8FB2B3-CD33-FB8C-C780-079455D04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AABAF-D3AB-4BBD-FD63-793FD82FB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C9751-26BB-1805-509C-9B1AE730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EDDC6-2CE9-E890-6B3C-B4C10EC8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E899-B3F6-60C1-5C9F-739149E6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46466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5C0E-160B-05B1-9D71-4744058A5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0DE6D-6259-B4CE-B90F-41AA4D7EA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0F4AC-2E14-2199-3B4A-EB38EA289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C1D11-6722-7E7A-5448-349026B85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87CB6-A248-808E-6B69-2BEB7A21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29578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6DF84-8061-2740-992F-879AF508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67A04-E7EB-4B07-6FC2-607B499F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38527-2737-C0AD-D8A1-82AD6119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1EFF3-EFF7-C008-674A-137FE7B8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29112-270A-9390-1860-5992EF9A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59299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7C5B-9DC8-D4B8-230D-83B5273F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DED05-41E5-BD54-71D2-1C4B66F4A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E789D-8989-7831-1620-DB64964E6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DA15E-17A8-5205-E909-8153DFFE2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4468A-9C5E-41BB-E714-E9D71CB2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90E9B-F8F5-B065-2330-C7BDB268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40788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C5C2B-BAD0-CF57-C03E-F9E10004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2DA42-146A-7D8D-202B-980284BD8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8D3DE-D118-1BEC-058F-E2BAD52DB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5CB71-6A89-545D-B0FC-3AF5EF44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28284-20D3-EBE5-A78C-5B6E618F0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ABFD9B-21C2-5180-DF7A-22842EDF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D708A-8E8D-954B-1550-9BCCA870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E19225-0091-728E-81A3-5C123F34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31577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6EE99-2DD5-E8E0-4FB4-CC4D12AF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411B8-39C4-2F61-139B-9BD479F11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7372E-9C0F-1E99-9AFE-419DED72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5006B-E3CD-119D-84BC-659BE5CC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55969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BDBA-B04D-E7DA-849A-26E5E282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FE06D-0A2E-96FD-E806-0D0A73014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1B5A-43DA-5AC9-69BD-82B4FC3B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25811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8457-D60D-E73F-2C94-97DF5D7A2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41358-34C6-765E-A942-77F621C5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F31B9-6BE6-B1D8-9DAE-179B0D27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21275-B74F-8D84-9A99-C0286337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E4FF6-3E22-4ECB-88C9-A089968E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9DCA5-D877-0693-F214-078A441E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25370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C9846-BA22-BAF6-CFC5-9A389AA9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C7C52D-B13C-9D2A-251C-6C93966B5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577C-B9D4-CFF0-B6B2-796AC51F8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512CA-A2A6-009A-B66B-5766955C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41C90-DCC2-9E13-A806-A31DAFB2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F3858-BF6A-85F7-9D4E-6387212A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86916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DC6A3-A439-4494-E31F-A09DD312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7F45A-ADD6-0B91-A801-9749A4793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27039-90C5-3AAA-3054-063A2EE7E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B785D-F9C9-4342-AA6D-FDD964D2397F}" type="datetimeFigureOut">
              <a:rPr lang="sr-Latn-ME" smtClean="0"/>
              <a:t>30/03/2026</a:t>
            </a:fld>
            <a:endParaRPr lang="sr-Latn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0D38-8328-B712-6A85-2A555CEF3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AACE8-EA48-5557-381D-E627F8846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E457C-AC87-433F-8D02-4A9C72BE5A3A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77438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hyperlink" Target="http://www.zzzcg.me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7888" y="605632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155F386-1285-DB18-1A13-87766ABF0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9214"/>
            <a:ext cx="10515600" cy="3347970"/>
          </a:xfrm>
        </p:spPr>
        <p:txBody>
          <a:bodyPr/>
          <a:lstStyle/>
          <a:p>
            <a:pPr marL="0" indent="0" algn="ctr">
              <a:buNone/>
            </a:pPr>
            <a:endParaRPr lang="sr-Latn-ME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Latn-ME" sz="48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anose="02020603050405020304" pitchFamily="18" charset="0"/>
              </a:rPr>
              <a:t>NA PUTU KA ČLANSTVU U EURES </a:t>
            </a:r>
          </a:p>
          <a:p>
            <a:pPr marL="0" indent="0" algn="ctr">
              <a:buNone/>
            </a:pPr>
            <a:r>
              <a:rPr lang="sr-Latn-ME" sz="48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anose="02020603050405020304" pitchFamily="18" charset="0"/>
              </a:rPr>
              <a:t>MREŽU</a:t>
            </a:r>
          </a:p>
          <a:p>
            <a:pPr marL="0" indent="0" algn="ctr">
              <a:buNone/>
            </a:pPr>
            <a:endParaRPr lang="sr-Latn-ME" sz="2800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8B1A90-8914-14F0-9F72-3550048F8C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24" y="5742335"/>
            <a:ext cx="4450466" cy="1115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49ED35-939F-4D68-7E85-8466250563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3375" y="144969"/>
            <a:ext cx="2149026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93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1626578" y="634536"/>
            <a:ext cx="9492468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F5BCE86-3A18-A540-C4AD-BD43E31F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USLUGE EURES-a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78FB0F6-A1EB-E823-7CB4-308DE717B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446"/>
            <a:ext cx="10515600" cy="4629517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sr-Latn-ME" sz="2800" dirty="0">
                <a:latin typeface="+mj-lt"/>
              </a:rPr>
              <a:t>  Objavljivanje SRM i CV na EURES portalu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sz="2800" dirty="0">
                <a:latin typeface="+mj-lt"/>
              </a:rPr>
              <a:t>  Informisanje i usmjeravanje i druge usluge podrške za radnike i poslodavce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sr-Latn-ME" sz="2800" dirty="0">
                <a:latin typeface="+mj-lt"/>
              </a:rPr>
              <a:t>Pristup informacijama o uslovima života i rada u zemljama EURES-a</a:t>
            </a:r>
            <a:r>
              <a:rPr lang="sr-Latn-ME" dirty="0">
                <a:latin typeface="+mj-lt"/>
              </a:rPr>
              <a:t> (</a:t>
            </a:r>
            <a:r>
              <a:rPr lang="sr-Latn-ME" sz="2800" dirty="0">
                <a:latin typeface="+mj-lt"/>
              </a:rPr>
              <a:t>porezi, penzije, zdravstveno i socijalno osiguranje)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sr-Latn-ME" sz="2800" dirty="0">
                <a:latin typeface="+mj-lt"/>
              </a:rPr>
              <a:t>Posebne usluge podrške za pogranične radnike i poslodavce u prekograničnim regionima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sr-Latn-ME" sz="2800" dirty="0">
                <a:latin typeface="+mj-lt"/>
              </a:rPr>
              <a:t>Podrška određenim grupama u kontekstu EURES-ovih šema ciljane mobilnosti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sr-Latn-ME" sz="2800" dirty="0">
                <a:latin typeface="+mj-lt"/>
              </a:rPr>
              <a:t>Podrška događajima za zapošljavanje putem platforme European (Online) Job Days – Evropski (on-line) dani poslova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sr-Latn-ME" sz="2800" dirty="0">
                <a:latin typeface="+mj-lt"/>
              </a:rPr>
              <a:t>Informacije i pristup pomoći nakon zapošljavanja (npr. </a:t>
            </a:r>
            <a:r>
              <a:rPr lang="sr-Latn-ME" dirty="0">
                <a:latin typeface="+mj-lt"/>
              </a:rPr>
              <a:t>k</a:t>
            </a:r>
            <a:r>
              <a:rPr lang="sr-Latn-ME" sz="2800" dirty="0">
                <a:latin typeface="+mj-lt"/>
              </a:rPr>
              <a:t>urs jezika i podrška  pri integraciji u zemlji odredišta)</a:t>
            </a:r>
            <a:endParaRPr lang="sr-Latn-ME" dirty="0"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158105-0AF3-813C-F1DE-2E97AC735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4048" y="59319"/>
            <a:ext cx="2149026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0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7888" y="681037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E5BE0BA-9A17-67BB-9301-0AD0D497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2"/>
                </a:solidFill>
              </a:rPr>
              <a:t>                Usluge za osobe koje traže posao</a:t>
            </a:r>
            <a:br>
              <a:rPr lang="de-DE" dirty="0"/>
            </a:br>
            <a:endParaRPr lang="sr-Latn-ME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155F386-1285-DB18-1A13-87766ABF0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EURES </a:t>
            </a:r>
            <a:r>
              <a:rPr lang="en-US" dirty="0" err="1"/>
              <a:t>informiše</a:t>
            </a:r>
            <a:r>
              <a:rPr lang="en-US" dirty="0"/>
              <a:t>, sav</a:t>
            </a:r>
            <a:r>
              <a:rPr lang="sr-Latn-ME" dirty="0"/>
              <a:t>j</a:t>
            </a:r>
            <a:r>
              <a:rPr lang="en-US" dirty="0" err="1"/>
              <a:t>etuje</a:t>
            </a:r>
            <a:r>
              <a:rPr lang="en-US" dirty="0"/>
              <a:t> i </a:t>
            </a:r>
            <a:r>
              <a:rPr lang="en-US" dirty="0" err="1"/>
              <a:t>podržava</a:t>
            </a:r>
            <a:r>
              <a:rPr lang="en-US" dirty="0"/>
              <a:t> </a:t>
            </a:r>
            <a:r>
              <a:rPr lang="en-US" dirty="0" err="1"/>
              <a:t>osobe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traže</a:t>
            </a:r>
            <a:r>
              <a:rPr lang="en-US" dirty="0"/>
              <a:t> </a:t>
            </a:r>
            <a:r>
              <a:rPr lang="en-US" dirty="0" err="1"/>
              <a:t>posao</a:t>
            </a:r>
            <a:r>
              <a:rPr lang="en-US" dirty="0"/>
              <a:t> u </a:t>
            </a:r>
            <a:r>
              <a:rPr lang="en-US" dirty="0" err="1"/>
              <a:t>drugim</a:t>
            </a:r>
            <a:r>
              <a:rPr lang="en-US" dirty="0"/>
              <a:t> </a:t>
            </a:r>
            <a:r>
              <a:rPr lang="en-US" dirty="0" err="1"/>
              <a:t>evropskim</a:t>
            </a:r>
            <a:r>
              <a:rPr lang="en-US" dirty="0"/>
              <a:t> </a:t>
            </a:r>
            <a:r>
              <a:rPr lang="en-US" dirty="0" err="1"/>
              <a:t>zemljama</a:t>
            </a:r>
            <a:r>
              <a:rPr lang="en-US" dirty="0"/>
              <a:t>.</a:t>
            </a:r>
            <a:endParaRPr lang="sr-Latn-ME" dirty="0"/>
          </a:p>
          <a:p>
            <a:endParaRPr lang="sr-Latn-ME" dirty="0"/>
          </a:p>
          <a:p>
            <a:r>
              <a:rPr lang="en-US" dirty="0"/>
              <a:t>Ova </a:t>
            </a:r>
            <a:r>
              <a:rPr lang="en-US" dirty="0" err="1"/>
              <a:t>podrška</a:t>
            </a:r>
            <a:r>
              <a:rPr lang="en-US" dirty="0"/>
              <a:t> </a:t>
            </a:r>
            <a:r>
              <a:rPr lang="en-US" dirty="0" err="1"/>
              <a:t>obuhvata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ograničena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:</a:t>
            </a:r>
            <a:endParaRPr lang="sr-Latn-ME" dirty="0"/>
          </a:p>
          <a:p>
            <a:endParaRPr lang="sr-Latn-ME" dirty="0"/>
          </a:p>
          <a:p>
            <a:r>
              <a:rPr lang="en-US" dirty="0" err="1"/>
              <a:t>Objavljivanje</a:t>
            </a:r>
            <a:r>
              <a:rPr lang="en-US" dirty="0"/>
              <a:t> </a:t>
            </a:r>
            <a:r>
              <a:rPr lang="en-US" dirty="0" err="1"/>
              <a:t>prijava</a:t>
            </a:r>
            <a:r>
              <a:rPr lang="en-US" dirty="0"/>
              <a:t> za </a:t>
            </a:r>
            <a:r>
              <a:rPr lang="en-US" dirty="0" err="1"/>
              <a:t>posao</a:t>
            </a:r>
            <a:r>
              <a:rPr lang="en-US" dirty="0"/>
              <a:t> (CV) </a:t>
            </a:r>
            <a:r>
              <a:rPr lang="en-US" dirty="0" err="1"/>
              <a:t>na</a:t>
            </a:r>
            <a:r>
              <a:rPr lang="en-US" dirty="0"/>
              <a:t> EURES portal</a:t>
            </a:r>
            <a:endParaRPr lang="sr-Latn-ME" dirty="0"/>
          </a:p>
          <a:p>
            <a:endParaRPr lang="sr-Latn-ME" dirty="0"/>
          </a:p>
          <a:p>
            <a:pPr marL="285750" indent="-285750"/>
            <a:r>
              <a:rPr lang="en-US" dirty="0" err="1"/>
              <a:t>pren</a:t>
            </a:r>
            <a:r>
              <a:rPr lang="sr-Latn-ME" dirty="0"/>
              <a:t>ij</a:t>
            </a:r>
            <a:r>
              <a:rPr lang="en-US" dirty="0" err="1"/>
              <a:t>eti</a:t>
            </a:r>
            <a:r>
              <a:rPr lang="en-US" dirty="0"/>
              <a:t> </a:t>
            </a:r>
            <a:r>
              <a:rPr lang="en-US" dirty="0" err="1"/>
              <a:t>biografije</a:t>
            </a:r>
            <a:r>
              <a:rPr lang="en-US" dirty="0"/>
              <a:t>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tražilac</a:t>
            </a:r>
            <a:r>
              <a:rPr lang="en-US" dirty="0"/>
              <a:t> </a:t>
            </a:r>
            <a:r>
              <a:rPr lang="en-US" dirty="0" err="1"/>
              <a:t>posla</a:t>
            </a:r>
            <a:r>
              <a:rPr lang="en-US" dirty="0"/>
              <a:t> da </a:t>
            </a:r>
            <a:r>
              <a:rPr lang="en-US" dirty="0" err="1"/>
              <a:t>saglasnost</a:t>
            </a:r>
            <a:r>
              <a:rPr lang="en-US" dirty="0"/>
              <a:t> za </a:t>
            </a:r>
            <a:r>
              <a:rPr lang="en-US" dirty="0" err="1"/>
              <a:t>objavljivanje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EURES Porta</a:t>
            </a:r>
            <a:r>
              <a:rPr lang="sr-Latn-ME" dirty="0"/>
              <a:t>l</a:t>
            </a:r>
          </a:p>
          <a:p>
            <a:pPr marL="285750" indent="-285750"/>
            <a:r>
              <a:rPr lang="en-US" dirty="0" err="1"/>
              <a:t>poštovati</a:t>
            </a:r>
            <a:r>
              <a:rPr lang="en-US" dirty="0"/>
              <a:t> </a:t>
            </a:r>
            <a:r>
              <a:rPr lang="en-US" dirty="0" err="1"/>
              <a:t>minimalne</a:t>
            </a:r>
            <a:r>
              <a:rPr lang="en-US" dirty="0"/>
              <a:t> </a:t>
            </a:r>
            <a:r>
              <a:rPr lang="en-US" dirty="0" err="1"/>
              <a:t>zaht</a:t>
            </a:r>
            <a:r>
              <a:rPr lang="sr-Latn-ME" dirty="0"/>
              <a:t>j</a:t>
            </a:r>
            <a:r>
              <a:rPr lang="en-US" dirty="0"/>
              <a:t>eve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deklaracija</a:t>
            </a:r>
            <a:r>
              <a:rPr lang="en-US" dirty="0"/>
              <a:t> o </a:t>
            </a:r>
            <a:r>
              <a:rPr lang="en-US" dirty="0" err="1"/>
              <a:t>zaštiti</a:t>
            </a:r>
            <a:r>
              <a:rPr lang="en-US" dirty="0"/>
              <a:t> </a:t>
            </a:r>
            <a:r>
              <a:rPr lang="en-US" dirty="0" err="1"/>
              <a:t>podataka</a:t>
            </a:r>
            <a:r>
              <a:rPr lang="en-US" dirty="0"/>
              <a:t> o </a:t>
            </a:r>
            <a:r>
              <a:rPr lang="en-US" dirty="0" err="1"/>
              <a:t>ličnosti</a:t>
            </a:r>
            <a:endParaRPr lang="sr-Latn-ME" dirty="0"/>
          </a:p>
          <a:p>
            <a:endParaRPr lang="en-US" dirty="0"/>
          </a:p>
          <a:p>
            <a:r>
              <a:rPr lang="en-US" dirty="0" err="1"/>
              <a:t>Opšte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/>
              <a:t>podrške</a:t>
            </a:r>
            <a:endParaRPr lang="sr-Latn-ME" dirty="0"/>
          </a:p>
          <a:p>
            <a:pPr marL="342900" indent="-342900"/>
            <a:r>
              <a:rPr lang="en-US" dirty="0" err="1"/>
              <a:t>opšte</a:t>
            </a:r>
            <a:r>
              <a:rPr lang="en-US" dirty="0"/>
              <a:t> </a:t>
            </a:r>
            <a:r>
              <a:rPr lang="en-US" dirty="0" err="1"/>
              <a:t>informacije</a:t>
            </a:r>
            <a:r>
              <a:rPr lang="en-US" dirty="0"/>
              <a:t> o </a:t>
            </a:r>
            <a:r>
              <a:rPr lang="en-US" dirty="0" err="1"/>
              <a:t>uslovima</a:t>
            </a:r>
            <a:r>
              <a:rPr lang="en-US" dirty="0"/>
              <a:t> </a:t>
            </a:r>
            <a:r>
              <a:rPr lang="en-US" dirty="0" err="1"/>
              <a:t>života</a:t>
            </a:r>
            <a:r>
              <a:rPr lang="en-US" dirty="0"/>
              <a:t> i rada u </a:t>
            </a:r>
            <a:r>
              <a:rPr lang="en-US" dirty="0" err="1"/>
              <a:t>zemlji</a:t>
            </a:r>
            <a:r>
              <a:rPr lang="en-US" dirty="0"/>
              <a:t> </a:t>
            </a:r>
            <a:r>
              <a:rPr lang="en-US" dirty="0" err="1"/>
              <a:t>odredišta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upućivanje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takve</a:t>
            </a:r>
            <a:r>
              <a:rPr lang="en-US" dirty="0"/>
              <a:t> </a:t>
            </a:r>
            <a:r>
              <a:rPr lang="en-US" dirty="0" err="1"/>
              <a:t>informacije</a:t>
            </a:r>
            <a:endParaRPr lang="sr-Latn-ME" dirty="0"/>
          </a:p>
          <a:p>
            <a:pPr marL="342900" indent="-342900"/>
            <a:r>
              <a:rPr lang="en-US" dirty="0" err="1"/>
              <a:t>podrška</a:t>
            </a:r>
            <a:r>
              <a:rPr lang="en-US" dirty="0"/>
              <a:t> i sav</a:t>
            </a:r>
            <a:r>
              <a:rPr lang="sr-Latn-ME" dirty="0"/>
              <a:t>j</a:t>
            </a:r>
            <a:r>
              <a:rPr lang="en-US" dirty="0" err="1"/>
              <a:t>eti</a:t>
            </a:r>
            <a:r>
              <a:rPr lang="en-US" dirty="0"/>
              <a:t> o </a:t>
            </a:r>
            <a:r>
              <a:rPr lang="en-US" dirty="0" err="1"/>
              <a:t>informacijama</a:t>
            </a:r>
            <a:r>
              <a:rPr lang="en-US" dirty="0"/>
              <a:t> </a:t>
            </a:r>
            <a:r>
              <a:rPr lang="en-US" dirty="0" err="1"/>
              <a:t>dostupnim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EURES </a:t>
            </a:r>
            <a:r>
              <a:rPr lang="en-US" dirty="0" err="1"/>
              <a:t>portalu</a:t>
            </a:r>
            <a:r>
              <a:rPr lang="en-US" dirty="0"/>
              <a:t> 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Evropski</a:t>
            </a:r>
            <a:r>
              <a:rPr lang="en-US" dirty="0"/>
              <a:t> (online) </a:t>
            </a:r>
            <a:r>
              <a:rPr lang="en-US" dirty="0" err="1"/>
              <a:t>dani</a:t>
            </a:r>
            <a:r>
              <a:rPr lang="en-US" dirty="0"/>
              <a:t> </a:t>
            </a:r>
            <a:r>
              <a:rPr lang="en-US" dirty="0" err="1"/>
              <a:t>posla</a:t>
            </a:r>
            <a:r>
              <a:rPr lang="en-US" dirty="0"/>
              <a:t>, </a:t>
            </a:r>
            <a:r>
              <a:rPr lang="en-US" dirty="0" err="1"/>
              <a:t>šeme</a:t>
            </a:r>
            <a:r>
              <a:rPr lang="en-US" dirty="0"/>
              <a:t> </a:t>
            </a:r>
            <a:r>
              <a:rPr lang="en-US" dirty="0" err="1"/>
              <a:t>ciljane</a:t>
            </a:r>
            <a:r>
              <a:rPr lang="en-US" dirty="0"/>
              <a:t> </a:t>
            </a:r>
            <a:r>
              <a:rPr lang="en-US" dirty="0" err="1"/>
              <a:t>mobilnosti</a:t>
            </a:r>
            <a:r>
              <a:rPr lang="en-US" dirty="0"/>
              <a:t>...</a:t>
            </a:r>
            <a:endParaRPr lang="sr-Latn-ME" dirty="0"/>
          </a:p>
          <a:p>
            <a:pPr marL="0" indent="0">
              <a:buNone/>
            </a:pPr>
            <a:endParaRPr lang="sr-Latn-M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70147-5017-5CBE-4F20-FC33FFD8F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7420"/>
            <a:ext cx="341376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1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7888" y="609922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155F386-1285-DB18-1A13-87766ABF0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329" y="156175"/>
            <a:ext cx="10515600" cy="5428345"/>
          </a:xfrm>
        </p:spPr>
        <p:txBody>
          <a:bodyPr>
            <a:normAutofit fontScale="55000" lnSpcReduction="20000"/>
          </a:bodyPr>
          <a:lstStyle/>
          <a:p>
            <a:endParaRPr lang="sr-Latn-ME" b="1" dirty="0"/>
          </a:p>
          <a:p>
            <a:pPr marL="0" indent="0" algn="ctr">
              <a:buNone/>
            </a:pPr>
            <a:r>
              <a:rPr lang="sr-Latn-ME" sz="4500" b="1" dirty="0">
                <a:solidFill>
                  <a:schemeClr val="accent2"/>
                </a:solidFill>
              </a:rPr>
              <a:t>     USLUGE ZA POSLODAVCE</a:t>
            </a:r>
          </a:p>
          <a:p>
            <a:pPr marL="0" indent="0" algn="ctr">
              <a:buNone/>
            </a:pPr>
            <a:endParaRPr lang="sr-Latn-ME" sz="3400" b="1" dirty="0">
              <a:solidFill>
                <a:schemeClr val="accent2"/>
              </a:solidFill>
            </a:endParaRPr>
          </a:p>
          <a:p>
            <a:pPr algn="just"/>
            <a:r>
              <a:rPr lang="en-US" sz="3600" dirty="0"/>
              <a:t>EURES </a:t>
            </a:r>
            <a:r>
              <a:rPr lang="en-US" sz="3600" dirty="0" err="1"/>
              <a:t>informiše</a:t>
            </a:r>
            <a:r>
              <a:rPr lang="en-US" sz="3600" dirty="0"/>
              <a:t>, sav</a:t>
            </a:r>
            <a:r>
              <a:rPr lang="sr-Latn-ME" sz="3600" dirty="0"/>
              <a:t>j</a:t>
            </a:r>
            <a:r>
              <a:rPr lang="en-US" sz="3600" dirty="0" err="1"/>
              <a:t>etuje</a:t>
            </a:r>
            <a:r>
              <a:rPr lang="en-US" sz="3600" dirty="0"/>
              <a:t> i </a:t>
            </a:r>
            <a:r>
              <a:rPr lang="en-US" sz="3600" dirty="0" err="1"/>
              <a:t>podržava</a:t>
            </a:r>
            <a:r>
              <a:rPr lang="en-US" sz="3600" dirty="0"/>
              <a:t> </a:t>
            </a:r>
            <a:r>
              <a:rPr lang="sr-Latn-ME" sz="3600" dirty="0"/>
              <a:t>poslodavce</a:t>
            </a:r>
            <a:r>
              <a:rPr lang="en-US" sz="3600" dirty="0"/>
              <a:t> u </a:t>
            </a:r>
            <a:r>
              <a:rPr lang="en-US" sz="3600" dirty="0" err="1"/>
              <a:t>popunjavanju</a:t>
            </a:r>
            <a:r>
              <a:rPr lang="en-US" sz="3600" dirty="0"/>
              <a:t> </a:t>
            </a:r>
            <a:r>
              <a:rPr lang="en-US" sz="3600" dirty="0" err="1"/>
              <a:t>slobodnih</a:t>
            </a:r>
            <a:r>
              <a:rPr lang="en-US" sz="3600" dirty="0"/>
              <a:t> </a:t>
            </a:r>
            <a:r>
              <a:rPr lang="en-US" sz="3600" dirty="0" err="1"/>
              <a:t>radnih</a:t>
            </a:r>
            <a:r>
              <a:rPr lang="en-US" sz="3600" dirty="0"/>
              <a:t> m</a:t>
            </a:r>
            <a:r>
              <a:rPr lang="sr-Latn-ME" sz="3600" dirty="0"/>
              <a:t>j</a:t>
            </a:r>
            <a:r>
              <a:rPr lang="en-US" sz="3600" dirty="0" err="1"/>
              <a:t>esta</a:t>
            </a:r>
            <a:r>
              <a:rPr lang="en-US" sz="3600" dirty="0"/>
              <a:t>, </a:t>
            </a:r>
            <a:r>
              <a:rPr lang="en-US" sz="3600" dirty="0" err="1"/>
              <a:t>obuke</a:t>
            </a:r>
            <a:r>
              <a:rPr lang="en-US" sz="3600" dirty="0"/>
              <a:t> i </a:t>
            </a:r>
            <a:r>
              <a:rPr lang="en-US" sz="3600" dirty="0" err="1"/>
              <a:t>stažiranja</a:t>
            </a:r>
            <a:endParaRPr lang="sr-Latn-ME" sz="3600" dirty="0"/>
          </a:p>
          <a:p>
            <a:pPr algn="just"/>
            <a:endParaRPr lang="sr-Latn-ME" sz="3600" dirty="0"/>
          </a:p>
          <a:p>
            <a:pPr algn="just"/>
            <a:r>
              <a:rPr lang="en-US" sz="3600" dirty="0"/>
              <a:t>Ova </a:t>
            </a:r>
            <a:r>
              <a:rPr lang="en-US" sz="3600" dirty="0" err="1"/>
              <a:t>podrška</a:t>
            </a:r>
            <a:r>
              <a:rPr lang="en-US" sz="3600" dirty="0"/>
              <a:t> </a:t>
            </a:r>
            <a:r>
              <a:rPr lang="en-US" sz="3600" dirty="0" err="1"/>
              <a:t>obuhvata</a:t>
            </a:r>
            <a:r>
              <a:rPr lang="en-US" sz="3600" dirty="0"/>
              <a:t>, </a:t>
            </a:r>
            <a:r>
              <a:rPr lang="en-US" sz="3600" dirty="0" err="1"/>
              <a:t>ali</a:t>
            </a:r>
            <a:r>
              <a:rPr lang="en-US" sz="3600" dirty="0"/>
              <a:t> </a:t>
            </a:r>
            <a:r>
              <a:rPr lang="en-US" sz="3600" dirty="0" err="1"/>
              <a:t>nije</a:t>
            </a:r>
            <a:r>
              <a:rPr lang="en-US" sz="3600" dirty="0"/>
              <a:t> </a:t>
            </a:r>
            <a:r>
              <a:rPr lang="en-US" sz="3600" dirty="0" err="1"/>
              <a:t>ograničena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:</a:t>
            </a:r>
            <a:endParaRPr lang="sr-Latn-ME" sz="3600" dirty="0"/>
          </a:p>
          <a:p>
            <a:pPr algn="just"/>
            <a:endParaRPr lang="sr-Latn-ME" sz="3600" dirty="0"/>
          </a:p>
          <a:p>
            <a:pPr algn="just"/>
            <a:r>
              <a:rPr lang="en-US" sz="3600" dirty="0" err="1"/>
              <a:t>Objavljivanje</a:t>
            </a:r>
            <a:r>
              <a:rPr lang="en-US" sz="3600" dirty="0"/>
              <a:t> </a:t>
            </a:r>
            <a:r>
              <a:rPr lang="en-US" sz="3600" dirty="0" err="1"/>
              <a:t>slobodnih</a:t>
            </a:r>
            <a:r>
              <a:rPr lang="en-US" sz="3600" dirty="0"/>
              <a:t> </a:t>
            </a:r>
            <a:r>
              <a:rPr lang="en-US" sz="3600" dirty="0" err="1"/>
              <a:t>radnih</a:t>
            </a:r>
            <a:r>
              <a:rPr lang="en-US" sz="3600" dirty="0"/>
              <a:t> </a:t>
            </a:r>
            <a:r>
              <a:rPr lang="en-US" sz="3600" dirty="0" err="1"/>
              <a:t>mesta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sr-Latn-ME" sz="3600" dirty="0"/>
              <a:t>nacionalnom </a:t>
            </a:r>
            <a:r>
              <a:rPr lang="en-US" sz="3600" dirty="0"/>
              <a:t>EURES portal</a:t>
            </a:r>
            <a:r>
              <a:rPr lang="sr-Latn-ME" sz="3600" dirty="0"/>
              <a:t>u</a:t>
            </a:r>
          </a:p>
          <a:p>
            <a:pPr marL="285750" indent="-285750" algn="just"/>
            <a:r>
              <a:rPr lang="sr-Latn-ME" sz="3600" dirty="0"/>
              <a:t>D</a:t>
            </a:r>
            <a:r>
              <a:rPr lang="en-US" sz="3600" dirty="0" err="1"/>
              <a:t>ostavit</a:t>
            </a:r>
            <a:r>
              <a:rPr lang="sr-Latn-ME" sz="3600" dirty="0"/>
              <a:t>i</a:t>
            </a:r>
            <a:r>
              <a:rPr lang="en-US" sz="3600" dirty="0"/>
              <a:t> </a:t>
            </a:r>
            <a:r>
              <a:rPr lang="sr-Latn-ME" sz="3600" dirty="0"/>
              <a:t>SRM evropskom </a:t>
            </a:r>
            <a:r>
              <a:rPr lang="en-US" sz="3600" dirty="0"/>
              <a:t>EURES </a:t>
            </a:r>
            <a:r>
              <a:rPr lang="en-US" sz="3600" dirty="0" err="1"/>
              <a:t>portalu</a:t>
            </a:r>
            <a:r>
              <a:rPr lang="en-US" sz="3600" dirty="0"/>
              <a:t> (</a:t>
            </a:r>
            <a:r>
              <a:rPr lang="en-US" sz="3600" dirty="0" err="1"/>
              <a:t>izuze</a:t>
            </a:r>
            <a:r>
              <a:rPr lang="sr-Latn-ME" sz="3600" dirty="0"/>
              <a:t>ci</a:t>
            </a:r>
            <a:r>
              <a:rPr lang="en-US" sz="3600" dirty="0"/>
              <a:t>)</a:t>
            </a:r>
            <a:endParaRPr lang="sr-Latn-ME" sz="3600" dirty="0"/>
          </a:p>
          <a:p>
            <a:pPr marL="285750" indent="-285750" algn="just"/>
            <a:r>
              <a:rPr lang="sr-Latn-ME" sz="3600" dirty="0"/>
              <a:t>O</a:t>
            </a:r>
            <a:r>
              <a:rPr lang="en-US" sz="3600" dirty="0" err="1"/>
              <a:t>bezb</a:t>
            </a:r>
            <a:r>
              <a:rPr lang="sr-Latn-ME" sz="3600" dirty="0"/>
              <a:t>ij</a:t>
            </a:r>
            <a:r>
              <a:rPr lang="en-US" sz="3600" dirty="0" err="1"/>
              <a:t>edi</a:t>
            </a:r>
            <a:r>
              <a:rPr lang="sr-Latn-ME" sz="3600" dirty="0"/>
              <a:t>ti</a:t>
            </a:r>
            <a:r>
              <a:rPr lang="en-US" sz="3600" dirty="0"/>
              <a:t> </a:t>
            </a:r>
            <a:r>
              <a:rPr lang="en-US" sz="3600" dirty="0" err="1"/>
              <a:t>standarde</a:t>
            </a:r>
            <a:r>
              <a:rPr lang="en-US" sz="3600" dirty="0"/>
              <a:t> za </a:t>
            </a:r>
            <a:r>
              <a:rPr lang="en-US" sz="3600" dirty="0" err="1"/>
              <a:t>kvalitet</a:t>
            </a:r>
            <a:r>
              <a:rPr lang="en-US" sz="3600" dirty="0"/>
              <a:t> </a:t>
            </a:r>
            <a:r>
              <a:rPr lang="sr-Latn-ME" sz="3600" dirty="0"/>
              <a:t>SRM</a:t>
            </a:r>
          </a:p>
          <a:p>
            <a:pPr marL="285750" indent="-285750" algn="just"/>
            <a:endParaRPr lang="en-US" sz="3600" dirty="0"/>
          </a:p>
          <a:p>
            <a:pPr algn="just"/>
            <a:r>
              <a:rPr lang="en-US" sz="3600" dirty="0" err="1"/>
              <a:t>Izuzeci</a:t>
            </a:r>
            <a:r>
              <a:rPr lang="en-US" sz="3600" dirty="0"/>
              <a:t>:</a:t>
            </a:r>
            <a:endParaRPr lang="sr-Latn-ME" sz="3600" dirty="0"/>
          </a:p>
          <a:p>
            <a:pPr algn="just"/>
            <a:r>
              <a:rPr lang="en-US" sz="3600" dirty="0" err="1"/>
              <a:t>Država</a:t>
            </a:r>
            <a:r>
              <a:rPr lang="en-US" sz="3600" dirty="0"/>
              <a:t> </a:t>
            </a:r>
            <a:r>
              <a:rPr lang="en-US" sz="3600" dirty="0" err="1"/>
              <a:t>članica</a:t>
            </a:r>
            <a:r>
              <a:rPr lang="en-US" sz="3600" dirty="0"/>
              <a:t> </a:t>
            </a:r>
            <a:r>
              <a:rPr lang="en-US" sz="3600" dirty="0" err="1"/>
              <a:t>može</a:t>
            </a:r>
            <a:r>
              <a:rPr lang="en-US" sz="3600" dirty="0"/>
              <a:t> </a:t>
            </a:r>
            <a:r>
              <a:rPr lang="en-US" sz="3600" dirty="0" err="1"/>
              <a:t>isključiti</a:t>
            </a:r>
            <a:r>
              <a:rPr lang="en-US" sz="3600" dirty="0"/>
              <a:t> </a:t>
            </a:r>
            <a:r>
              <a:rPr lang="en-US" sz="3600" dirty="0" err="1"/>
              <a:t>slobodna</a:t>
            </a:r>
            <a:r>
              <a:rPr lang="en-US" sz="3600" dirty="0"/>
              <a:t> </a:t>
            </a:r>
            <a:r>
              <a:rPr lang="en-US" sz="3600" dirty="0" err="1"/>
              <a:t>radna</a:t>
            </a:r>
            <a:r>
              <a:rPr lang="en-US" sz="3600" dirty="0"/>
              <a:t> </a:t>
            </a:r>
            <a:r>
              <a:rPr lang="en-US" sz="3600" dirty="0" err="1"/>
              <a:t>mesta</a:t>
            </a:r>
            <a:r>
              <a:rPr lang="sr-Latn-ME" sz="3600" dirty="0"/>
              <a:t> - </a:t>
            </a:r>
            <a:r>
              <a:rPr lang="en-US" sz="3600" dirty="0" err="1"/>
              <a:t>konkursi</a:t>
            </a:r>
            <a:r>
              <a:rPr lang="en-US" sz="3600" dirty="0"/>
              <a:t> za </a:t>
            </a:r>
            <a:r>
              <a:rPr lang="en-US" sz="3600" dirty="0" err="1"/>
              <a:t>posao</a:t>
            </a:r>
            <a:r>
              <a:rPr lang="en-US" sz="3600" dirty="0"/>
              <a:t> koji </a:t>
            </a:r>
            <a:r>
              <a:rPr lang="en-US" sz="3600" dirty="0" err="1"/>
              <a:t>su</a:t>
            </a:r>
            <a:r>
              <a:rPr lang="en-US" sz="3600" dirty="0"/>
              <a:t> </a:t>
            </a:r>
            <a:r>
              <a:rPr lang="en-US" sz="3600" dirty="0" err="1"/>
              <a:t>zbog</a:t>
            </a:r>
            <a:r>
              <a:rPr lang="en-US" sz="3600" dirty="0"/>
              <a:t> </a:t>
            </a:r>
            <a:r>
              <a:rPr lang="en-US" sz="3600" dirty="0" err="1"/>
              <a:t>svoje</a:t>
            </a:r>
            <a:r>
              <a:rPr lang="en-US" sz="3600" dirty="0"/>
              <a:t> </a:t>
            </a:r>
            <a:r>
              <a:rPr lang="en-US" sz="3600" dirty="0" err="1"/>
              <a:t>prirode</a:t>
            </a:r>
            <a:r>
              <a:rPr lang="en-US" sz="3600" dirty="0"/>
              <a:t> </a:t>
            </a:r>
            <a:r>
              <a:rPr lang="en-US" sz="3600" dirty="0" err="1"/>
              <a:t>ili</a:t>
            </a:r>
            <a:r>
              <a:rPr lang="en-US" sz="3600" dirty="0"/>
              <a:t> </a:t>
            </a:r>
            <a:r>
              <a:rPr lang="en-US" sz="3600" dirty="0" err="1"/>
              <a:t>nacionalnih</a:t>
            </a:r>
            <a:r>
              <a:rPr lang="en-US" sz="3600" dirty="0"/>
              <a:t> </a:t>
            </a:r>
            <a:r>
              <a:rPr lang="en-US" sz="3600" dirty="0" err="1"/>
              <a:t>pravila</a:t>
            </a:r>
            <a:r>
              <a:rPr lang="en-US" sz="3600" dirty="0"/>
              <a:t> </a:t>
            </a:r>
            <a:r>
              <a:rPr lang="en-US" sz="3600" dirty="0" err="1"/>
              <a:t>otvoreni</a:t>
            </a:r>
            <a:r>
              <a:rPr lang="en-US" sz="3600" dirty="0"/>
              <a:t> </a:t>
            </a:r>
            <a:r>
              <a:rPr lang="en-US" sz="3600" dirty="0" err="1"/>
              <a:t>samo</a:t>
            </a:r>
            <a:r>
              <a:rPr lang="en-US" sz="3600" dirty="0"/>
              <a:t> za </a:t>
            </a:r>
            <a:r>
              <a:rPr lang="en-US" sz="3600" dirty="0" err="1"/>
              <a:t>građane</a:t>
            </a:r>
            <a:r>
              <a:rPr lang="en-US" sz="3600" dirty="0"/>
              <a:t> </a:t>
            </a:r>
            <a:r>
              <a:rPr lang="en-US" sz="3600" dirty="0" err="1"/>
              <a:t>određene</a:t>
            </a:r>
            <a:r>
              <a:rPr lang="en-US" sz="3600" dirty="0"/>
              <a:t> </a:t>
            </a:r>
            <a:r>
              <a:rPr lang="en-US" sz="3600" dirty="0" err="1"/>
              <a:t>zemlje</a:t>
            </a:r>
            <a:endParaRPr lang="sr-Latn-ME" sz="3600" dirty="0"/>
          </a:p>
          <a:p>
            <a:pPr marL="285750" indent="-285750" algn="just"/>
            <a:r>
              <a:rPr lang="sr-Latn-ME" sz="3600" dirty="0"/>
              <a:t>SRM </a:t>
            </a:r>
            <a:r>
              <a:rPr lang="en-US" sz="3600" dirty="0" err="1"/>
              <a:t>koja</a:t>
            </a:r>
            <a:r>
              <a:rPr lang="en-US" sz="3600" dirty="0"/>
              <a:t> se </a:t>
            </a:r>
            <a:r>
              <a:rPr lang="en-US" sz="3600" dirty="0" err="1"/>
              <a:t>odnose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kategorije</a:t>
            </a:r>
            <a:r>
              <a:rPr lang="en-US" sz="3600" dirty="0"/>
              <a:t> </a:t>
            </a:r>
            <a:r>
              <a:rPr lang="en-US" sz="3600" dirty="0" err="1"/>
              <a:t>šegrtovanja</a:t>
            </a:r>
            <a:r>
              <a:rPr lang="en-US" sz="3600" dirty="0"/>
              <a:t> i </a:t>
            </a:r>
            <a:r>
              <a:rPr lang="en-US" sz="3600" dirty="0" err="1"/>
              <a:t>pripravništva</a:t>
            </a:r>
            <a:r>
              <a:rPr lang="en-US" sz="3600" dirty="0"/>
              <a:t> </a:t>
            </a:r>
            <a:r>
              <a:rPr lang="en-US" sz="3600" dirty="0" err="1"/>
              <a:t>koj</a:t>
            </a:r>
            <a:r>
              <a:rPr lang="sr-Latn-ME" sz="3600" dirty="0"/>
              <a:t>a</a:t>
            </a:r>
            <a:r>
              <a:rPr lang="en-US" sz="3600" dirty="0"/>
              <a:t> </a:t>
            </a:r>
            <a:r>
              <a:rPr lang="en-US" sz="3600" dirty="0" err="1"/>
              <a:t>su</a:t>
            </a:r>
            <a:r>
              <a:rPr lang="en-US" sz="3600" dirty="0"/>
              <a:t> d</a:t>
            </a:r>
            <a:r>
              <a:rPr lang="sr-Latn-ME" sz="3600" dirty="0"/>
              <a:t>i</a:t>
            </a:r>
            <a:r>
              <a:rPr lang="en-US" sz="3600" dirty="0"/>
              <a:t>o </a:t>
            </a:r>
            <a:r>
              <a:rPr lang="en-US" sz="3600" dirty="0" err="1"/>
              <a:t>nacionalnih</a:t>
            </a:r>
            <a:r>
              <a:rPr lang="en-US" sz="3600" dirty="0"/>
              <a:t> </a:t>
            </a:r>
            <a:r>
              <a:rPr lang="en-US" sz="3600" dirty="0" err="1"/>
              <a:t>obrazovnih</a:t>
            </a:r>
            <a:r>
              <a:rPr lang="en-US" sz="3600" dirty="0"/>
              <a:t> </a:t>
            </a:r>
            <a:r>
              <a:rPr lang="en-US" sz="3600" dirty="0" err="1"/>
              <a:t>sistema</a:t>
            </a:r>
            <a:r>
              <a:rPr lang="en-US" sz="3600" dirty="0"/>
              <a:t> </a:t>
            </a:r>
            <a:r>
              <a:rPr lang="en-US" sz="3600" dirty="0" err="1"/>
              <a:t>ili</a:t>
            </a:r>
            <a:r>
              <a:rPr lang="en-US" sz="3600" dirty="0"/>
              <a:t> </a:t>
            </a:r>
            <a:r>
              <a:rPr lang="en-US" sz="3600" dirty="0" err="1"/>
              <a:t>koj</a:t>
            </a:r>
            <a:r>
              <a:rPr lang="sr-Latn-ME" sz="3600" dirty="0"/>
              <a:t>a</a:t>
            </a:r>
            <a:r>
              <a:rPr lang="en-US" sz="3600" dirty="0"/>
              <a:t> se </a:t>
            </a:r>
            <a:r>
              <a:rPr lang="en-US" sz="3600" dirty="0" err="1"/>
              <a:t>javno</a:t>
            </a:r>
            <a:r>
              <a:rPr lang="en-US" sz="3600" dirty="0"/>
              <a:t> </a:t>
            </a:r>
            <a:r>
              <a:rPr lang="en-US" sz="3600" dirty="0" err="1"/>
              <a:t>finansiraju</a:t>
            </a:r>
            <a:r>
              <a:rPr lang="en-US" sz="3600" dirty="0"/>
              <a:t> </a:t>
            </a:r>
            <a:r>
              <a:rPr lang="en-US" sz="3600" dirty="0" err="1"/>
              <a:t>kao</a:t>
            </a:r>
            <a:r>
              <a:rPr lang="en-US" sz="3600" dirty="0"/>
              <a:t> d</a:t>
            </a:r>
            <a:r>
              <a:rPr lang="sr-Latn-ME" sz="3600" dirty="0"/>
              <a:t>i</a:t>
            </a:r>
            <a:r>
              <a:rPr lang="en-US" sz="3600" dirty="0"/>
              <a:t>o </a:t>
            </a:r>
            <a:r>
              <a:rPr lang="en-US" sz="3600" dirty="0" err="1"/>
              <a:t>aktivnih</a:t>
            </a:r>
            <a:r>
              <a:rPr lang="en-US" sz="3600" dirty="0"/>
              <a:t> </a:t>
            </a:r>
            <a:r>
              <a:rPr lang="en-US" sz="3600" dirty="0" err="1"/>
              <a:t>politika</a:t>
            </a:r>
            <a:r>
              <a:rPr lang="en-US" sz="3600" dirty="0"/>
              <a:t> </a:t>
            </a:r>
            <a:r>
              <a:rPr lang="en-US" sz="3600" dirty="0" err="1"/>
              <a:t>tržišta</a:t>
            </a:r>
            <a:r>
              <a:rPr lang="en-US" sz="3600" dirty="0"/>
              <a:t> rada </a:t>
            </a:r>
            <a:r>
              <a:rPr lang="en-US" sz="3600" dirty="0" err="1"/>
              <a:t>države</a:t>
            </a:r>
            <a:r>
              <a:rPr lang="en-US" sz="3600" dirty="0"/>
              <a:t> </a:t>
            </a:r>
            <a:r>
              <a:rPr lang="en-US" sz="3600" dirty="0" err="1"/>
              <a:t>članice</a:t>
            </a:r>
            <a:endParaRPr lang="sr-Latn-ME" sz="3600" dirty="0"/>
          </a:p>
          <a:p>
            <a:pPr marL="0" indent="0">
              <a:buNone/>
            </a:pPr>
            <a:endParaRPr lang="sr-Latn-ME" dirty="0"/>
          </a:p>
          <a:p>
            <a:endParaRPr lang="sr-Latn-M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E3048-8067-BF2A-9744-7BF52E7679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93" y="52089"/>
            <a:ext cx="4450466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75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10D3C-452D-025D-6342-F1ED4C49D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5500" y="0"/>
            <a:ext cx="7250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7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884F2-31C0-11C7-4E1B-D9A2B293D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1225" y="0"/>
            <a:ext cx="6609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98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C87D917-9DE4-4B5C-8DF1-E432CF68D1BE}"/>
              </a:ext>
            </a:extLst>
          </p:cNvPr>
          <p:cNvSpPr txBox="1"/>
          <p:nvPr/>
        </p:nvSpPr>
        <p:spPr>
          <a:xfrm>
            <a:off x="473825" y="1330959"/>
            <a:ext cx="114844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Kao </a:t>
            </a:r>
            <a:r>
              <a:rPr lang="en-US" sz="2000" dirty="0" err="1"/>
              <a:t>jezgro</a:t>
            </a:r>
            <a:r>
              <a:rPr lang="en-US" sz="2000" dirty="0"/>
              <a:t> EURES </a:t>
            </a:r>
            <a:r>
              <a:rPr lang="en-US" sz="2000" dirty="0" err="1"/>
              <a:t>usluga</a:t>
            </a:r>
            <a:r>
              <a:rPr lang="en-US" sz="2000" dirty="0"/>
              <a:t>, EURES portal </a:t>
            </a:r>
            <a:r>
              <a:rPr lang="en-US" sz="2000" dirty="0" err="1"/>
              <a:t>nije</a:t>
            </a:r>
            <a:r>
              <a:rPr lang="en-US" sz="2000" dirty="0"/>
              <a:t> </a:t>
            </a:r>
            <a:r>
              <a:rPr lang="en-US" sz="2000" dirty="0" err="1"/>
              <a:t>samo</a:t>
            </a:r>
            <a:r>
              <a:rPr lang="en-US" sz="2000" dirty="0"/>
              <a:t> m</a:t>
            </a:r>
            <a:r>
              <a:rPr lang="sr-Latn-ME" sz="2000" dirty="0"/>
              <a:t>j</a:t>
            </a:r>
            <a:r>
              <a:rPr lang="en-US" sz="2000" dirty="0" err="1"/>
              <a:t>esto</a:t>
            </a:r>
            <a:r>
              <a:rPr lang="en-US" sz="2000" dirty="0"/>
              <a:t> za </a:t>
            </a:r>
            <a:r>
              <a:rPr lang="en-US" sz="2000" dirty="0" err="1"/>
              <a:t>prikazivanje</a:t>
            </a:r>
            <a:r>
              <a:rPr lang="en-US" sz="2000" dirty="0"/>
              <a:t> </a:t>
            </a:r>
            <a:r>
              <a:rPr lang="en-US" sz="2000" dirty="0" err="1"/>
              <a:t>svih</a:t>
            </a:r>
            <a:r>
              <a:rPr lang="en-US" sz="2000" dirty="0"/>
              <a:t> </a:t>
            </a:r>
            <a:r>
              <a:rPr lang="sr-Latn-ME" sz="2000" dirty="0"/>
              <a:t>CV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sr-Latn-ME" sz="2000" dirty="0"/>
              <a:t>SRM</a:t>
            </a:r>
            <a:r>
              <a:rPr lang="en-US" sz="2000" dirty="0"/>
              <a:t>, </a:t>
            </a:r>
            <a:r>
              <a:rPr lang="en-US" sz="2000" dirty="0" err="1"/>
              <a:t>vec</a:t>
            </a:r>
            <a:r>
              <a:rPr lang="en-US" sz="2000" dirty="0"/>
              <a:t>́ je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prva</a:t>
            </a:r>
            <a:r>
              <a:rPr lang="en-US" sz="2000" dirty="0"/>
              <a:t> </a:t>
            </a:r>
            <a:r>
              <a:rPr lang="en-US" sz="2000" dirty="0" err="1"/>
              <a:t>kontakt</a:t>
            </a:r>
            <a:r>
              <a:rPr lang="en-US" sz="2000" dirty="0"/>
              <a:t> </a:t>
            </a:r>
            <a:r>
              <a:rPr lang="en-US" sz="2000" dirty="0" err="1"/>
              <a:t>tačka</a:t>
            </a:r>
            <a:r>
              <a:rPr lang="en-US" sz="2000" dirty="0"/>
              <a:t> za </a:t>
            </a:r>
            <a:r>
              <a:rPr lang="en-US" sz="2000" dirty="0" err="1"/>
              <a:t>poslodavce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osobe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traže</a:t>
            </a:r>
            <a:r>
              <a:rPr lang="en-US" sz="2000" dirty="0"/>
              <a:t> </a:t>
            </a:r>
            <a:r>
              <a:rPr lang="en-US" sz="2000" dirty="0" err="1"/>
              <a:t>posao</a:t>
            </a:r>
            <a:r>
              <a:rPr lang="en-US" sz="2000" dirty="0"/>
              <a:t>. Nudi </a:t>
            </a:r>
            <a:r>
              <a:rPr lang="en-US" sz="2000" dirty="0" err="1"/>
              <a:t>informacije</a:t>
            </a:r>
            <a:r>
              <a:rPr lang="en-US" sz="2000" dirty="0"/>
              <a:t> o </a:t>
            </a:r>
            <a:r>
              <a:rPr lang="en-US" sz="2000" dirty="0" err="1"/>
              <a:t>radu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životu</a:t>
            </a:r>
            <a:r>
              <a:rPr lang="en-US" sz="2000" dirty="0"/>
              <a:t> u </a:t>
            </a:r>
            <a:r>
              <a:rPr lang="en-US" sz="2000" dirty="0" err="1"/>
              <a:t>različitim</a:t>
            </a:r>
            <a:r>
              <a:rPr lang="en-US" sz="2000" dirty="0"/>
              <a:t> </a:t>
            </a:r>
            <a:r>
              <a:rPr lang="en-US" sz="2000" dirty="0" err="1"/>
              <a:t>državama</a:t>
            </a:r>
            <a:r>
              <a:rPr lang="en-US" sz="2000" dirty="0"/>
              <a:t> </a:t>
            </a:r>
            <a:r>
              <a:rPr lang="en-US" sz="2000" dirty="0" err="1"/>
              <a:t>članicama</a:t>
            </a:r>
            <a:r>
              <a:rPr lang="en-US" sz="2000" dirty="0"/>
              <a:t>, </a:t>
            </a:r>
            <a:r>
              <a:rPr lang="en-US" sz="2000" dirty="0" err="1"/>
              <a:t>informiše</a:t>
            </a:r>
            <a:r>
              <a:rPr lang="en-US" sz="2000" dirty="0"/>
              <a:t> o </a:t>
            </a:r>
            <a:r>
              <a:rPr lang="en-US" sz="2000" dirty="0" err="1"/>
              <a:t>onlajn</a:t>
            </a:r>
            <a:r>
              <a:rPr lang="en-US" sz="2000" dirty="0"/>
              <a:t> </a:t>
            </a:r>
            <a:r>
              <a:rPr lang="en-US" sz="2000" dirty="0" err="1"/>
              <a:t>događajima</a:t>
            </a:r>
            <a:r>
              <a:rPr lang="en-US" sz="2000" dirty="0"/>
              <a:t> za </a:t>
            </a:r>
            <a:r>
              <a:rPr lang="en-US" sz="2000" dirty="0" err="1"/>
              <a:t>traženje</a:t>
            </a:r>
            <a:r>
              <a:rPr lang="en-US" sz="2000" dirty="0"/>
              <a:t> </a:t>
            </a:r>
            <a:r>
              <a:rPr lang="en-US" sz="2000" dirty="0" err="1"/>
              <a:t>posla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kandidata</a:t>
            </a:r>
            <a:r>
              <a:rPr lang="en-US" sz="2000" dirty="0"/>
              <a:t> u </a:t>
            </a:r>
            <a:r>
              <a:rPr lang="sr-Latn-ME" sz="2000" dirty="0"/>
              <a:t>EU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prikazuje</a:t>
            </a:r>
            <a:r>
              <a:rPr lang="en-US" sz="2000" dirty="0"/>
              <a:t> </a:t>
            </a:r>
            <a:r>
              <a:rPr lang="en-US" sz="2000" dirty="0" err="1"/>
              <a:t>kontakt</a:t>
            </a:r>
            <a:r>
              <a:rPr lang="en-US" sz="2000" dirty="0"/>
              <a:t> </a:t>
            </a:r>
            <a:r>
              <a:rPr lang="en-US" sz="2000" dirty="0" err="1"/>
              <a:t>podatke</a:t>
            </a:r>
            <a:r>
              <a:rPr lang="en-US" sz="2000" dirty="0"/>
              <a:t> </a:t>
            </a:r>
            <a:r>
              <a:rPr lang="en-US" sz="2000" dirty="0" err="1"/>
              <a:t>članova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partnera</a:t>
            </a:r>
            <a:r>
              <a:rPr lang="en-US" sz="2000" dirty="0"/>
              <a:t> EURES-a, </a:t>
            </a:r>
            <a:r>
              <a:rPr lang="en-US" sz="2000" dirty="0" err="1"/>
              <a:t>odnosno</a:t>
            </a:r>
            <a:r>
              <a:rPr lang="en-US" sz="2000" dirty="0"/>
              <a:t> </a:t>
            </a:r>
            <a:r>
              <a:rPr lang="en-US" sz="2000" dirty="0" err="1"/>
              <a:t>njihovog</a:t>
            </a:r>
            <a:r>
              <a:rPr lang="en-US" sz="2000" dirty="0"/>
              <a:t> </a:t>
            </a:r>
            <a:r>
              <a:rPr lang="en-US" sz="2000" dirty="0" err="1"/>
              <a:t>osoblja</a:t>
            </a:r>
            <a:r>
              <a:rPr lang="en-US" sz="2000" dirty="0"/>
              <a:t>.</a:t>
            </a:r>
            <a:r>
              <a:rPr lang="sr-Latn-ME" sz="2000" dirty="0"/>
              <a:t> </a:t>
            </a:r>
          </a:p>
          <a:p>
            <a:pPr algn="just"/>
            <a:endParaRPr lang="sr-Latn-ME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Stoga</a:t>
            </a:r>
            <a:r>
              <a:rPr lang="en-US" sz="2000" dirty="0"/>
              <a:t> </a:t>
            </a:r>
            <a:r>
              <a:rPr lang="en-US" sz="2000" dirty="0" err="1"/>
              <a:t>članovi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partneri</a:t>
            </a:r>
            <a:r>
              <a:rPr lang="en-US" sz="2000" dirty="0"/>
              <a:t> EURES-a </a:t>
            </a:r>
            <a:r>
              <a:rPr lang="en-US" sz="2000" dirty="0" err="1"/>
              <a:t>moraju</a:t>
            </a:r>
            <a:r>
              <a:rPr lang="en-US" sz="2000" dirty="0"/>
              <a:t>:</a:t>
            </a:r>
            <a:endParaRPr lang="sr-Latn-ME" sz="2000" dirty="0"/>
          </a:p>
          <a:p>
            <a:pPr algn="just"/>
            <a:endParaRPr lang="sr-Latn-ME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/>
              <a:t>pomoći</a:t>
            </a:r>
            <a:r>
              <a:rPr lang="en-US" sz="2000" dirty="0"/>
              <a:t> (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zaht</a:t>
            </a:r>
            <a:r>
              <a:rPr lang="sr-Latn-ME" sz="2000" dirty="0"/>
              <a:t>j</a:t>
            </a:r>
            <a:r>
              <a:rPr lang="en-US" sz="2000" dirty="0" err="1"/>
              <a:t>ev</a:t>
            </a:r>
            <a:r>
              <a:rPr lang="en-US" sz="2000" dirty="0"/>
              <a:t>) </a:t>
            </a:r>
            <a:r>
              <a:rPr lang="en-US" sz="2000" dirty="0" err="1"/>
              <a:t>tražiocima</a:t>
            </a:r>
            <a:r>
              <a:rPr lang="en-US" sz="2000" dirty="0"/>
              <a:t> </a:t>
            </a:r>
            <a:r>
              <a:rPr lang="en-US" sz="2000" dirty="0" err="1"/>
              <a:t>posla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poslodavcima</a:t>
            </a:r>
            <a:r>
              <a:rPr lang="en-US" sz="2000" dirty="0"/>
              <a:t> </a:t>
            </a:r>
            <a:r>
              <a:rPr lang="en-US" sz="2000" dirty="0" err="1"/>
              <a:t>pri</a:t>
            </a:r>
            <a:r>
              <a:rPr lang="en-US" sz="2000" dirty="0"/>
              <a:t> </a:t>
            </a:r>
            <a:r>
              <a:rPr lang="en-US" sz="2000" dirty="0" err="1"/>
              <a:t>registraciji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portalu</a:t>
            </a:r>
            <a:r>
              <a:rPr lang="en-US" sz="2000" dirty="0"/>
              <a:t> EURES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obezb</a:t>
            </a:r>
            <a:r>
              <a:rPr lang="sr-Latn-ME" sz="2000" dirty="0"/>
              <a:t>j</a:t>
            </a:r>
            <a:r>
              <a:rPr lang="en-US" sz="2000" dirty="0" err="1"/>
              <a:t>editi</a:t>
            </a:r>
            <a:r>
              <a:rPr lang="en-US" sz="2000" dirty="0"/>
              <a:t> da </a:t>
            </a:r>
            <a:r>
              <a:rPr lang="sr-Latn-ME" sz="2000" dirty="0"/>
              <a:t>korisnici usluga</a:t>
            </a:r>
            <a:r>
              <a:rPr lang="en-US" sz="2000" dirty="0"/>
              <a:t> </a:t>
            </a:r>
            <a:r>
              <a:rPr lang="en-US" sz="2000" dirty="0" err="1"/>
              <a:t>imaju</a:t>
            </a:r>
            <a:r>
              <a:rPr lang="en-US" sz="2000" dirty="0"/>
              <a:t> </a:t>
            </a:r>
            <a:r>
              <a:rPr lang="en-US" sz="2000" dirty="0" err="1"/>
              <a:t>opšte</a:t>
            </a:r>
            <a:r>
              <a:rPr lang="en-US" sz="2000" dirty="0"/>
              <a:t> </a:t>
            </a:r>
            <a:r>
              <a:rPr lang="en-US" sz="2000" dirty="0" err="1"/>
              <a:t>informacije</a:t>
            </a:r>
            <a:r>
              <a:rPr lang="en-US" sz="2000" dirty="0"/>
              <a:t> o tome </a:t>
            </a:r>
            <a:r>
              <a:rPr lang="en-US" sz="2000" dirty="0" err="1"/>
              <a:t>kako</a:t>
            </a:r>
            <a:r>
              <a:rPr lang="en-US" sz="2000" dirty="0"/>
              <a:t>, </a:t>
            </a:r>
            <a:r>
              <a:rPr lang="en-US" sz="2000" dirty="0" err="1"/>
              <a:t>kada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gd</a:t>
            </a:r>
            <a:r>
              <a:rPr lang="sr-Latn-ME" sz="2000" dirty="0"/>
              <a:t>j</a:t>
            </a:r>
            <a:r>
              <a:rPr lang="en-US" sz="2000" dirty="0"/>
              <a:t>e </a:t>
            </a:r>
            <a:r>
              <a:rPr lang="en-US" sz="2000" dirty="0" err="1"/>
              <a:t>mogu</a:t>
            </a:r>
            <a:r>
              <a:rPr lang="en-US" sz="2000" dirty="0"/>
              <a:t> da </a:t>
            </a:r>
            <a:r>
              <a:rPr lang="en-US" sz="2000" dirty="0" err="1"/>
              <a:t>ažuriraju</a:t>
            </a:r>
            <a:r>
              <a:rPr lang="en-US" sz="2000" dirty="0"/>
              <a:t>, </a:t>
            </a:r>
            <a:r>
              <a:rPr lang="en-US" sz="2000" dirty="0" err="1"/>
              <a:t>revidiraju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povuku</a:t>
            </a:r>
            <a:r>
              <a:rPr lang="en-US" sz="2000" dirty="0"/>
              <a:t> </a:t>
            </a:r>
            <a:r>
              <a:rPr lang="en-US" sz="2000" dirty="0" err="1"/>
              <a:t>podatke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registrovali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portal</a:t>
            </a:r>
            <a:r>
              <a:rPr lang="sr-Latn-ME" sz="2000" dirty="0"/>
              <a:t>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/>
              <a:t>osigurati</a:t>
            </a:r>
            <a:r>
              <a:rPr lang="en-US" sz="2000" dirty="0"/>
              <a:t> da </a:t>
            </a:r>
            <a:r>
              <a:rPr lang="en-US" sz="2000" dirty="0" err="1"/>
              <a:t>postoji</a:t>
            </a:r>
            <a:r>
              <a:rPr lang="en-US" sz="2000" dirty="0"/>
              <a:t> </a:t>
            </a:r>
            <a:r>
              <a:rPr lang="en-US" sz="2000" dirty="0" err="1"/>
              <a:t>jasno</a:t>
            </a:r>
            <a:r>
              <a:rPr lang="en-US" sz="2000" dirty="0"/>
              <a:t> </a:t>
            </a:r>
            <a:r>
              <a:rPr lang="en-US" sz="2000" dirty="0" err="1"/>
              <a:t>vidljiva</a:t>
            </a:r>
            <a:r>
              <a:rPr lang="en-US" sz="2000" dirty="0"/>
              <a:t>, </a:t>
            </a:r>
            <a:r>
              <a:rPr lang="en-US" sz="2000" dirty="0" err="1"/>
              <a:t>lako</a:t>
            </a:r>
            <a:r>
              <a:rPr lang="en-US" sz="2000" dirty="0"/>
              <a:t> </a:t>
            </a:r>
            <a:r>
              <a:rPr lang="en-US" sz="2000" dirty="0" err="1"/>
              <a:t>dostupna</a:t>
            </a:r>
            <a:r>
              <a:rPr lang="en-US" sz="2000" dirty="0"/>
              <a:t> </a:t>
            </a:r>
            <a:r>
              <a:rPr lang="en-US" sz="2000" dirty="0" err="1"/>
              <a:t>veza</a:t>
            </a:r>
            <a:r>
              <a:rPr lang="en-US" sz="2000" dirty="0"/>
              <a:t> do EURES </a:t>
            </a:r>
            <a:r>
              <a:rPr lang="en-US" sz="2000" dirty="0" err="1"/>
              <a:t>portala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njihovim</a:t>
            </a:r>
            <a:r>
              <a:rPr lang="en-US" sz="2000" dirty="0"/>
              <a:t> </a:t>
            </a:r>
            <a:r>
              <a:rPr lang="sr-Latn-ME" sz="2000" dirty="0"/>
              <a:t>w</a:t>
            </a:r>
            <a:r>
              <a:rPr lang="en-US" sz="2000" dirty="0" err="1"/>
              <a:t>eb</a:t>
            </a:r>
            <a:r>
              <a:rPr lang="en-US" sz="2000" dirty="0"/>
              <a:t> </a:t>
            </a:r>
            <a:r>
              <a:rPr lang="en-US" sz="2000" dirty="0" err="1"/>
              <a:t>stranicama</a:t>
            </a:r>
            <a:endParaRPr lang="sr-Latn-ME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/>
              <a:t>osigurati</a:t>
            </a:r>
            <a:r>
              <a:rPr lang="en-US" sz="2000" dirty="0"/>
              <a:t> da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sr-Latn-ME" sz="2000" dirty="0"/>
              <a:t>SRM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sr-Latn-ME" sz="2000" dirty="0"/>
              <a:t>CV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EURES </a:t>
            </a:r>
            <a:r>
              <a:rPr lang="en-US" sz="2000" dirty="0" err="1"/>
              <a:t>portalu</a:t>
            </a:r>
            <a:r>
              <a:rPr lang="en-US" sz="2000" dirty="0"/>
              <a:t> </a:t>
            </a:r>
            <a:r>
              <a:rPr lang="en-US" sz="2000" dirty="0" err="1"/>
              <a:t>lako</a:t>
            </a:r>
            <a:r>
              <a:rPr lang="en-US" sz="2000" dirty="0"/>
              <a:t> </a:t>
            </a:r>
            <a:r>
              <a:rPr lang="en-US" sz="2000" dirty="0" err="1"/>
              <a:t>dostupni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radnom</a:t>
            </a:r>
            <a:r>
              <a:rPr lang="en-US" sz="2000" dirty="0"/>
              <a:t> </a:t>
            </a:r>
            <a:r>
              <a:rPr lang="en-US" sz="2000" dirty="0" err="1"/>
              <a:t>mjestu</a:t>
            </a:r>
            <a:r>
              <a:rPr lang="en-US" sz="2000" dirty="0"/>
              <a:t> </a:t>
            </a:r>
            <a:r>
              <a:rPr lang="en-US" sz="2000" dirty="0" err="1"/>
              <a:t>njihovog</a:t>
            </a:r>
            <a:r>
              <a:rPr lang="en-US" sz="2000" dirty="0"/>
              <a:t> </a:t>
            </a:r>
            <a:r>
              <a:rPr lang="en-US" sz="2000" dirty="0" err="1"/>
              <a:t>osoblja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da je </a:t>
            </a:r>
            <a:r>
              <a:rPr lang="en-US" sz="2000" dirty="0" err="1"/>
              <a:t>korištenje</a:t>
            </a:r>
            <a:r>
              <a:rPr lang="en-US" sz="2000" dirty="0"/>
              <a:t> </a:t>
            </a:r>
            <a:r>
              <a:rPr lang="en-US" sz="2000" dirty="0" err="1"/>
              <a:t>ove</a:t>
            </a:r>
            <a:r>
              <a:rPr lang="en-US" sz="2000" dirty="0"/>
              <a:t> </a:t>
            </a:r>
            <a:r>
              <a:rPr lang="en-US" sz="2000" dirty="0" err="1"/>
              <a:t>baze</a:t>
            </a:r>
            <a:r>
              <a:rPr lang="en-US" sz="2000" dirty="0"/>
              <a:t> </a:t>
            </a:r>
            <a:r>
              <a:rPr lang="en-US" sz="2000" dirty="0" err="1"/>
              <a:t>podataka</a:t>
            </a:r>
            <a:r>
              <a:rPr lang="en-US" sz="2000" dirty="0"/>
              <a:t> </a:t>
            </a:r>
            <a:r>
              <a:rPr lang="en-US" sz="2000" dirty="0" err="1"/>
              <a:t>sastavni</a:t>
            </a:r>
            <a:r>
              <a:rPr lang="en-US" sz="2000" dirty="0"/>
              <a:t> </a:t>
            </a:r>
            <a:r>
              <a:rPr lang="en-US" sz="2000" dirty="0" err="1"/>
              <a:t>dio</a:t>
            </a:r>
            <a:r>
              <a:rPr lang="en-US" sz="2000" dirty="0"/>
              <a:t> </a:t>
            </a:r>
            <a:r>
              <a:rPr lang="en-US" sz="2000" dirty="0" err="1"/>
              <a:t>ponuđenih</a:t>
            </a:r>
            <a:r>
              <a:rPr lang="en-US" sz="2000" dirty="0"/>
              <a:t> </a:t>
            </a:r>
            <a:r>
              <a:rPr lang="en-US" sz="2000" dirty="0" err="1"/>
              <a:t>usluga</a:t>
            </a:r>
            <a:r>
              <a:rPr lang="en-US" sz="2000" dirty="0"/>
              <a:t> </a:t>
            </a:r>
            <a:r>
              <a:rPr lang="en-US" sz="2000" dirty="0" err="1"/>
              <a:t>regrutacije</a:t>
            </a:r>
            <a:r>
              <a:rPr lang="sr-Latn-ME" sz="2000" dirty="0"/>
              <a:t>, kao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zapošljavanja</a:t>
            </a:r>
            <a:endParaRPr lang="sr-Latn-ME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ME" sz="2000" dirty="0"/>
              <a:t>Obavezan sadržaj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ME" sz="2000" dirty="0"/>
              <a:t>Zaseban nacionalni EURES portal ili kao dio portala JSZ</a:t>
            </a: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1698FBD-B684-47F7-B91B-9A5F5B44FF29}"/>
              </a:ext>
            </a:extLst>
          </p:cNvPr>
          <p:cNvSpPr/>
          <p:nvPr/>
        </p:nvSpPr>
        <p:spPr>
          <a:xfrm>
            <a:off x="473824" y="350031"/>
            <a:ext cx="6516256" cy="53655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ME" sz="3200" dirty="0"/>
              <a:t>Značaj EURES portala</a:t>
            </a:r>
            <a:endParaRPr lang="de-DE" sz="32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11A8A5A-8C6F-4585-9967-743C21B2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5027-183B-4544-B6E7-70450B64D7F4}" type="slidenum">
              <a:rPr lang="de-DE" smtClean="0">
                <a:solidFill>
                  <a:schemeClr val="bg1"/>
                </a:solidFill>
              </a:rPr>
              <a:pPr/>
              <a:t>15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D0D02-C0A4-50FB-F62C-0D32A10A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43" y="5355772"/>
            <a:ext cx="3918857" cy="15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12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0805" y="583857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8F1B160A-3974-D0B4-B69E-E7E8E1B1B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EURES PROGRAMIRANJE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B12D018-26D3-3DE6-ED29-CCB360D818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60363" indent="-360363" algn="just">
              <a:buFont typeface="Wingdings" panose="05000000000000000000" pitchFamily="2" charset="2"/>
              <a:buChar char="ü"/>
            </a:pPr>
            <a:r>
              <a:rPr lang="sr-Latn-ME" dirty="0">
                <a:latin typeface="+mj-lt"/>
              </a:rPr>
              <a:t>Do 31. oktobra – pripremiti prvi nacrt Programa rada za narednu godinu</a:t>
            </a:r>
          </a:p>
          <a:p>
            <a:pPr marL="360363" indent="-360363" algn="just">
              <a:buFont typeface="Wingdings" panose="05000000000000000000" pitchFamily="2" charset="2"/>
              <a:buChar char="ü"/>
            </a:pPr>
            <a:r>
              <a:rPr lang="sr-Latn-ME" dirty="0">
                <a:latin typeface="+mj-lt"/>
              </a:rPr>
              <a:t>Između 1. novembra i 31. decembra – razmjeniti povratne informacije o programima rada za narednu godinu</a:t>
            </a:r>
          </a:p>
          <a:p>
            <a:pPr marL="360363" indent="-360363" algn="just">
              <a:buFont typeface="Wingdings" panose="05000000000000000000" pitchFamily="2" charset="2"/>
              <a:buChar char="ü"/>
            </a:pPr>
            <a:r>
              <a:rPr lang="sr-Latn-ME" dirty="0">
                <a:latin typeface="+mj-lt"/>
              </a:rPr>
              <a:t>Do 31. januara – završiti Programa rada za tekuću godinu</a:t>
            </a:r>
          </a:p>
          <a:p>
            <a:pPr marL="360363" indent="-360363" algn="just">
              <a:buFont typeface="Wingdings" panose="05000000000000000000" pitchFamily="2" charset="2"/>
              <a:buChar char="ü"/>
            </a:pPr>
            <a:r>
              <a:rPr lang="sr-Latn-ME" dirty="0">
                <a:latin typeface="+mj-lt"/>
              </a:rPr>
              <a:t>Do 31. marta – završiti Izvještaj o aktivnostima za prethodnu godinu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66359FF-C265-D987-2B53-1F454422F1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r-Latn-ME" dirty="0">
                <a:latin typeface="+mj-lt"/>
              </a:rPr>
              <a:t>Tokom godine: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sr-Latn-ME" dirty="0">
                <a:latin typeface="+mj-lt"/>
              </a:rPr>
              <a:t>Implementacija rada Programa rada za tekuću godinu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AF158-EB45-C65A-5469-2229D4CE32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174" y="4025213"/>
            <a:ext cx="2149026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88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0805" y="583857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518BCF-702B-A09B-0C87-285D4717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ME" sz="3600" b="1" i="0" u="none" strike="noStrike" baseline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Measurement System  </a:t>
            </a:r>
            <a:br>
              <a:rPr lang="sr-Latn-ME" sz="3600" b="1" i="0" u="none" strike="noStrike" baseline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ME" sz="3600" b="1" i="0" u="none" strike="noStrike" baseline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 mjerenja učinka</a:t>
            </a:r>
            <a:endParaRPr lang="sr-Latn-ME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2994EF-0950-5182-14B2-B288CE863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sr-Latn-ME" dirty="0"/>
              <a:t> </a:t>
            </a:r>
            <a:r>
              <a:rPr lang="sr-Latn-ME" dirty="0">
                <a:latin typeface="+mj-lt"/>
              </a:rPr>
              <a:t>Broj objavljenih SRM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Broj objavljenih CV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Zapošljavanje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Kontakti sa poslodavcima i nezaposlenima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Zadovoljstvo klijenata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Broj treninga, radionica, obuka...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Saradnja na nacionalnom i EU nivou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Događaji i posjete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Vidljivost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Posjećenost portala, društvenih mreža...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A4039-22BA-13C7-4BFF-87A27B89B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9087" y="2414539"/>
            <a:ext cx="2149026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81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E5BE0BA-9A17-67BB-9301-0AD0D497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EURES AKADEMIJA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155F386-1285-DB18-1A13-87766ABF0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Latn-M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Obezbjeđuje kontinuirani profesionalni razvoja EURES osoblja u cilju poboljšanja kvaliteta njihovog rada i pružanja optimalnih usluga</a:t>
            </a:r>
          </a:p>
          <a:p>
            <a:pPr marL="0" indent="0" algn="ctr">
              <a:buNone/>
            </a:pPr>
            <a:endParaRPr lang="sr-Latn-ME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EURES zaposleni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Zaposleni koji nisu direktno raspoređeni na EURES poslovima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Osoblje EURES članova i partnera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Kontakt – nacionalni EURES trening koordinator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On-site obuke – 3 dana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Virtuelne obuke – 2 mjeseca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F7CA1-23EA-AB2D-8882-57FED410FD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5724" y="120832"/>
            <a:ext cx="2149026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E5BE0BA-9A17-67BB-9301-0AD0D497B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946" y="365125"/>
            <a:ext cx="10058853" cy="1289504"/>
          </a:xfrm>
        </p:spPr>
        <p:txBody>
          <a:bodyPr>
            <a:normAutofit fontScale="90000"/>
          </a:bodyPr>
          <a:lstStyle/>
          <a:p>
            <a:pPr algn="ctr"/>
            <a:r>
              <a:rPr lang="sr-Latn-ME" sz="2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TWINNING projekat: „Jačanje kapaciteta Zavoda za zapošljavanje Crne Gore za sprovođenje aktivnih mjera </a:t>
            </a:r>
            <a:r>
              <a:rPr lang="en-US" sz="2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za </a:t>
            </a:r>
            <a:r>
              <a:rPr lang="sr-Latn-ME" sz="2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zapošljavanje, buduće učešće u Evropskom socijalnom </a:t>
            </a:r>
            <a:r>
              <a:rPr lang="en-US" sz="2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fondu (ESF) </a:t>
            </a:r>
            <a:r>
              <a:rPr lang="sr-Latn-ME" sz="2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i podršku u mobilnosti radne snage</a:t>
            </a:r>
            <a:r>
              <a:rPr lang="en-US" sz="2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"</a:t>
            </a:r>
            <a:endParaRPr lang="sr-Latn-ME" sz="24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155F386-1285-DB18-1A13-87766ABF0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134"/>
            <a:ext cx="10515600" cy="464941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kern="0" dirty="0">
                <a:solidFill>
                  <a:srgbClr val="333333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823.529,41 </a:t>
            </a:r>
            <a:r>
              <a:rPr lang="sr-Latn-ME" kern="0" dirty="0">
                <a:solidFill>
                  <a:srgbClr val="333333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€</a:t>
            </a:r>
            <a:endParaRPr lang="sr-Latn-ME" dirty="0"/>
          </a:p>
          <a:p>
            <a:pPr marL="0" indent="0" algn="ctr">
              <a:buNone/>
            </a:pPr>
            <a:r>
              <a:rPr lang="sr-Latn-ME" kern="0" dirty="0">
                <a:solidFill>
                  <a:srgbClr val="000000"/>
                </a:solidFill>
                <a:ea typeface="Calibri" panose="020F0502020204030204" pitchFamily="34" charset="0"/>
              </a:rPr>
              <a:t>Republika Slovačka, Republika Estonija i Federativna Republika Njemačka</a:t>
            </a:r>
          </a:p>
          <a:p>
            <a:pPr marL="0" indent="0" algn="ctr">
              <a:buNone/>
            </a:pPr>
            <a:r>
              <a:rPr lang="sr-Latn-ME" kern="0" dirty="0">
                <a:solidFill>
                  <a:srgbClr val="000000"/>
                </a:solidFill>
                <a:ea typeface="Calibri" panose="020F0502020204030204" pitchFamily="34" charset="0"/>
              </a:rPr>
              <a:t>3 komponente </a:t>
            </a:r>
          </a:p>
          <a:p>
            <a:pPr marL="0" indent="0" algn="ctr">
              <a:buNone/>
            </a:pPr>
            <a:r>
              <a:rPr lang="sr-Latn-ME" sz="29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Glavni cilj projekta</a:t>
            </a:r>
            <a:r>
              <a:rPr lang="en-US" sz="29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endParaRPr lang="sr-Latn-ME" sz="2900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Latn-ME" kern="0" dirty="0">
                <a:solidFill>
                  <a:srgbClr val="000000"/>
                </a:solidFill>
                <a:ea typeface="Calibri" panose="020F0502020204030204" pitchFamily="34" charset="0"/>
              </a:rPr>
              <a:t>„Unaprijeđenje kvaliteta, efikasnosti i efektivnosti usluga Zavoda za zapošljavanje Crne Gore u skladu sa standardima Evropske unije i najboljom međunarodnom praksom</a:t>
            </a:r>
            <a:r>
              <a:rPr lang="en-US" kern="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en-US" kern="0" dirty="0">
                <a:solidFill>
                  <a:srgbClr val="333333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endParaRPr lang="sr-Latn-ME" kern="0" dirty="0">
              <a:solidFill>
                <a:srgbClr val="333333"/>
              </a:solidFill>
              <a:highlight>
                <a:srgbClr val="FFFFFF"/>
              </a:highlight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r-Latn-ME" sz="29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Specifični cilj projekta</a:t>
            </a:r>
          </a:p>
          <a:p>
            <a:pPr marL="0" indent="0" algn="ctr">
              <a:buNone/>
            </a:pPr>
            <a:r>
              <a:rPr lang="sr-Latn-ME" kern="0" dirty="0">
                <a:solidFill>
                  <a:srgbClr val="000000"/>
                </a:solidFill>
                <a:ea typeface="Calibri" panose="020F0502020204030204" pitchFamily="34" charset="0"/>
              </a:rPr>
              <a:t> „Pojačati operativne i administrativne kapacitete Zavoda za zapošljavanje i nadležnog Ministarstva za politiku zapošljavanja da se bavi aktivnim politikama tržišta rada, ESF-a i EURES-a kako bi ispunili svoje obaveze zahtijevane u okviru Zajedničke pregovaračke pozicije Poglavlja 19 </a:t>
            </a:r>
            <a:r>
              <a:rPr lang="en-US" kern="0" dirty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sr-Latn-ME" kern="0" dirty="0">
                <a:solidFill>
                  <a:srgbClr val="000000"/>
                </a:solidFill>
                <a:ea typeface="Calibri" panose="020F0502020204030204" pitchFamily="34" charset="0"/>
              </a:rPr>
              <a:t>mjere aktivne politike tržišta rada</a:t>
            </a:r>
            <a:r>
              <a:rPr lang="en-US" kern="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sr-Latn-ME" kern="0" dirty="0">
                <a:solidFill>
                  <a:srgbClr val="000000"/>
                </a:solidFill>
                <a:ea typeface="Calibri" panose="020F0502020204030204" pitchFamily="34" charset="0"/>
              </a:rPr>
              <a:t>i evropski socijalni fond) i Poglavlja 2 </a:t>
            </a:r>
            <a:r>
              <a:rPr lang="en-US" kern="0" dirty="0">
                <a:solidFill>
                  <a:srgbClr val="000000"/>
                </a:solidFill>
                <a:ea typeface="Calibri" panose="020F0502020204030204" pitchFamily="34" charset="0"/>
              </a:rPr>
              <a:t>(EURES)</a:t>
            </a:r>
            <a:r>
              <a:rPr lang="sr-Latn-ME" kern="0" dirty="0">
                <a:solidFill>
                  <a:srgbClr val="000000"/>
                </a:solidFill>
                <a:ea typeface="Calibri" panose="020F0502020204030204" pitchFamily="34" charset="0"/>
              </a:rPr>
              <a:t>“</a:t>
            </a:r>
            <a:endParaRPr lang="sr-Latn-ME" dirty="0"/>
          </a:p>
          <a:p>
            <a:pPr marL="0" indent="0" algn="ctr">
              <a:buNone/>
            </a:pPr>
            <a:endParaRPr lang="sr-Latn-ME" kern="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sr-Latn-ME" kern="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179302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0805" y="583857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CE219-AEDE-68FF-F4AF-9329DBC3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European Employment Services </a:t>
            </a:r>
            <a:r>
              <a:rPr lang="sr-Latn-ME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de-DE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etwork - EURES</a:t>
            </a:r>
            <a:endParaRPr lang="sr-Latn-ME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50E51B-E567-2890-6D7D-21874DAD7A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r-Latn-ME" dirty="0"/>
              <a:t>Sloboda kretanja radnika</a:t>
            </a:r>
          </a:p>
          <a:p>
            <a:pPr marL="0" indent="0" algn="ctr">
              <a:buNone/>
            </a:pPr>
            <a:r>
              <a:rPr lang="sr-Latn-ME" dirty="0"/>
              <a:t>Šta je EURES?</a:t>
            </a:r>
          </a:p>
          <a:p>
            <a:pPr marL="0" indent="0" algn="ctr">
              <a:buNone/>
            </a:pPr>
            <a:r>
              <a:rPr lang="sr-Latn-ME" dirty="0"/>
              <a:t>CILJ EURES-a</a:t>
            </a:r>
          </a:p>
          <a:p>
            <a:pPr marL="0" indent="0" algn="ctr">
              <a:buNone/>
            </a:pPr>
            <a:r>
              <a:rPr lang="sr-Latn-ME" dirty="0"/>
              <a:t>Članice EURES-a   </a:t>
            </a:r>
          </a:p>
          <a:p>
            <a:pPr marL="0" indent="0" algn="ctr">
              <a:buNone/>
            </a:pPr>
            <a:r>
              <a:rPr lang="sr-Latn-ME" dirty="0"/>
              <a:t>Uloga JSZ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A20CA-B8B1-A6A0-AB3F-73F2953B83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r-Latn-ME" dirty="0"/>
              <a:t>3 900 000 RM </a:t>
            </a:r>
          </a:p>
          <a:p>
            <a:pPr marL="0" indent="0" algn="ctr">
              <a:buNone/>
            </a:pPr>
            <a:r>
              <a:rPr lang="sr-Latn-ME" dirty="0"/>
              <a:t>1 000 000 CV</a:t>
            </a:r>
          </a:p>
          <a:p>
            <a:pPr marL="0" indent="0" algn="ctr">
              <a:buNone/>
            </a:pPr>
            <a:r>
              <a:rPr lang="sr-Latn-ME" dirty="0"/>
              <a:t>5 000 poslodavaca</a:t>
            </a:r>
          </a:p>
          <a:p>
            <a:pPr marL="0" indent="0" algn="ctr">
              <a:buNone/>
            </a:pPr>
            <a:r>
              <a:rPr lang="sr-Latn-ME" dirty="0"/>
              <a:t>1 000 EURES savjetnika</a:t>
            </a:r>
          </a:p>
          <a:p>
            <a:pPr marL="0" indent="0" algn="ctr">
              <a:buNone/>
            </a:pPr>
            <a:r>
              <a:rPr lang="sr-Latn-ME" dirty="0"/>
              <a:t>38 EURES članova</a:t>
            </a:r>
          </a:p>
          <a:p>
            <a:pPr marL="0" indent="0" algn="ctr">
              <a:buNone/>
            </a:pPr>
            <a:r>
              <a:rPr lang="sr-Latn-ME" dirty="0"/>
              <a:t>77 EURES partnera</a:t>
            </a:r>
          </a:p>
          <a:p>
            <a:endParaRPr lang="sr-Latn-M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B37739-2437-79C6-48E6-25B3F9F1F9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065" y="5405241"/>
            <a:ext cx="4450466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0428-A14F-504C-4104-B5846216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B15CDA-C2D8-4EB1-8945-AF2ECA89D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5012AD-81BF-46CD-E22B-5AA4C11A7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D5526-E7C0-3F7C-949A-20B86B2077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0502B27-4E79-370A-64A8-7A6D7A35B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59E27A-8B86-FA90-E8CD-08586CAA6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54C753-AE7C-B009-B8BE-D11521C85163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13EA4-FF9A-B1F7-30A1-A8D660DEDB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ED3EA9A1-EAAB-4B2C-F326-718EB4CA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58267"/>
          </a:xfrm>
        </p:spPr>
        <p:txBody>
          <a:bodyPr>
            <a:normAutofit fontScale="90000"/>
          </a:bodyPr>
          <a:lstStyle/>
          <a:p>
            <a:pPr algn="ctr"/>
            <a:r>
              <a:rPr lang="sr-Latn-ME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Komponenta 3 – mobilnost radne snage/EURES</a:t>
            </a:r>
            <a:br>
              <a:rPr lang="sr-Latn-ME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sr-Latn-ME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Jačanje</a:t>
            </a:r>
            <a:r>
              <a:rPr lang="en-US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sr-Latn-ME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administrativnih kapaciteta </a:t>
            </a:r>
            <a:r>
              <a:rPr lang="en-US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za </a:t>
            </a:r>
            <a:r>
              <a:rPr lang="sr-Latn-ME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pružanje podrške za poboljšanje mobilnosti radne snage i pripremu za pridruživanje</a:t>
            </a:r>
            <a:r>
              <a:rPr lang="en-US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 EURES </a:t>
            </a:r>
            <a:r>
              <a:rPr lang="sr-Latn-ME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mreži</a:t>
            </a:r>
            <a:br>
              <a:rPr lang="sr-Latn-ME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</a:br>
            <a:endParaRPr lang="sr-Latn-ME" sz="3200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0A24C9B-5E0E-FE00-2495-88762C307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2131706"/>
            <a:ext cx="10925175" cy="3614058"/>
          </a:xfrm>
        </p:spPr>
        <p:txBody>
          <a:bodyPr>
            <a:normAutofit fontScale="2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sr-Latn-ME" sz="6400" b="1" dirty="0">
                <a:solidFill>
                  <a:srgbClr val="333333"/>
                </a:solidFill>
                <a:highlight>
                  <a:srgbClr val="FFFFFF"/>
                </a:highlight>
                <a:ea typeface="Calibri" panose="020F0502020204030204" pitchFamily="34" charset="0"/>
                <a:cs typeface="Arial" panose="020B0604020202020204" pitchFamily="34" charset="0"/>
              </a:rPr>
              <a:t>Radionice </a:t>
            </a:r>
          </a:p>
          <a:p>
            <a:pPr marL="0" indent="0" algn="just">
              <a:buNone/>
            </a:pPr>
            <a:endParaRPr lang="sr-Latn-ME" sz="6400" b="1" dirty="0">
              <a:solidFill>
                <a:srgbClr val="333333"/>
              </a:solidFill>
              <a:highlight>
                <a:srgbClr val="FFFFFF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sz="6400" b="1" dirty="0">
                <a:solidFill>
                  <a:srgbClr val="333333"/>
                </a:solidFill>
                <a:highlight>
                  <a:srgbClr val="FFFFFF"/>
                </a:highlight>
                <a:ea typeface="Calibri" panose="020F0502020204030204" pitchFamily="34" charset="0"/>
                <a:cs typeface="Arial" panose="020B0604020202020204" pitchFamily="34" charset="0"/>
              </a:rPr>
              <a:t>Treninzi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sr-Latn-ME" sz="6400" b="1" dirty="0">
              <a:solidFill>
                <a:srgbClr val="333333"/>
              </a:solidFill>
              <a:highlight>
                <a:srgbClr val="FFFFFF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sz="6400" b="1" dirty="0">
                <a:solidFill>
                  <a:srgbClr val="333333"/>
                </a:solidFill>
                <a:highlight>
                  <a:srgbClr val="FFFFFF"/>
                </a:highlight>
                <a:ea typeface="Calibri" panose="020F0502020204030204" pitchFamily="34" charset="0"/>
                <a:cs typeface="Arial" panose="020B0604020202020204" pitchFamily="34" charset="0"/>
              </a:rPr>
              <a:t>Ekspertske misije</a:t>
            </a:r>
          </a:p>
          <a:p>
            <a:pPr marL="0" indent="0" algn="just">
              <a:buNone/>
            </a:pPr>
            <a:endParaRPr lang="sr-Latn-ME" sz="6400" b="1" dirty="0">
              <a:solidFill>
                <a:srgbClr val="333333"/>
              </a:solidFill>
              <a:highlight>
                <a:srgbClr val="FFFFFF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sz="6400" b="1" dirty="0">
                <a:solidFill>
                  <a:srgbClr val="333333"/>
                </a:solidFill>
                <a:highlight>
                  <a:srgbClr val="FFFFFF"/>
                </a:highlight>
                <a:ea typeface="Calibri" panose="020F0502020204030204" pitchFamily="34" charset="0"/>
                <a:cs typeface="Arial" panose="020B0604020202020204" pitchFamily="34" charset="0"/>
              </a:rPr>
              <a:t>Planska i strateška dokumenta – Priručnik za EURES, </a:t>
            </a:r>
            <a:r>
              <a:rPr lang="en-US" sz="6400" b="1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Mapa puta za </a:t>
            </a:r>
            <a:r>
              <a:rPr lang="en-US" sz="6400" b="1" kern="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implementaciju</a:t>
            </a:r>
            <a:r>
              <a:rPr lang="en-US" sz="6400" b="1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EURES-a</a:t>
            </a:r>
            <a:r>
              <a:rPr lang="sr-Latn-ME" sz="6400" b="1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400" b="1" kern="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Izveštaj</a:t>
            </a:r>
            <a:r>
              <a:rPr lang="en-US" sz="6400" b="1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6400" b="1" kern="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analizi</a:t>
            </a:r>
            <a:r>
              <a:rPr lang="en-US" sz="6400" b="1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400" b="1" kern="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potreba</a:t>
            </a:r>
            <a:r>
              <a:rPr lang="en-US" sz="6400" b="1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za </a:t>
            </a:r>
            <a:r>
              <a:rPr lang="en-US" sz="6400" b="1" kern="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obukom</a:t>
            </a:r>
            <a:endParaRPr lang="sr-Latn-ME" sz="6400" b="1" dirty="0">
              <a:solidFill>
                <a:srgbClr val="333333"/>
              </a:solidFill>
              <a:highlight>
                <a:srgbClr val="FFFFFF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sr-Latn-ME" sz="6400" b="1" dirty="0">
              <a:solidFill>
                <a:srgbClr val="333333"/>
              </a:solidFill>
              <a:highlight>
                <a:srgbClr val="FFFFFF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sz="6400" b="1" dirty="0">
                <a:solidFill>
                  <a:srgbClr val="333333"/>
                </a:solidFill>
                <a:highlight>
                  <a:srgbClr val="FFFFFF"/>
                </a:highlight>
                <a:ea typeface="Calibri" panose="020F0502020204030204" pitchFamily="34" charset="0"/>
                <a:cs typeface="Arial" panose="020B0604020202020204" pitchFamily="34" charset="0"/>
              </a:rPr>
              <a:t>Studijska posjeta </a:t>
            </a:r>
            <a:r>
              <a:rPr lang="sr-Latn-ME" sz="6400" b="1" dirty="0">
                <a:ea typeface="Calibri" panose="020F0502020204030204" pitchFamily="34" charset="0"/>
                <a:cs typeface="Arial" panose="020B0604020202020204" pitchFamily="34" charset="0"/>
              </a:rPr>
              <a:t>COLSAF - </a:t>
            </a:r>
            <a:r>
              <a:rPr lang="sk-SK" sz="6400" b="1" dirty="0">
                <a:ea typeface="Calibri" panose="020F0502020204030204" pitchFamily="34" charset="0"/>
                <a:cs typeface="Arial" panose="020B0604020202020204" pitchFamily="34" charset="0"/>
              </a:rPr>
              <a:t>Central Office of Labour, Social Affairs and Family - Centralni ured za rad, socijalna pitanja i porodicu, ELA – </a:t>
            </a:r>
          </a:p>
          <a:p>
            <a:pPr marL="0" indent="0" algn="just">
              <a:buNone/>
            </a:pPr>
            <a:r>
              <a:rPr lang="sk-SK" sz="6400" b="1" dirty="0">
                <a:ea typeface="Calibri" panose="020F0502020204030204" pitchFamily="34" charset="0"/>
                <a:cs typeface="Arial" panose="020B0604020202020204" pitchFamily="34" charset="0"/>
              </a:rPr>
              <a:t>     European Labour Authority, Regionalna kancelarija Nitra</a:t>
            </a:r>
          </a:p>
          <a:p>
            <a:pPr marL="0" indent="0" algn="just">
              <a:buNone/>
            </a:pPr>
            <a:endParaRPr lang="sr-Latn-ME" sz="6400" b="1" dirty="0">
              <a:solidFill>
                <a:srgbClr val="333333"/>
              </a:solidFill>
              <a:highlight>
                <a:srgbClr val="FFFFFF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sz="6400" b="1" dirty="0">
                <a:solidFill>
                  <a:srgbClr val="333333"/>
                </a:solidFill>
                <a:highlight>
                  <a:srgbClr val="FFFFFF"/>
                </a:highlight>
                <a:ea typeface="Calibri" panose="020F0502020204030204" pitchFamily="34" charset="0"/>
                <a:cs typeface="Arial" panose="020B0604020202020204" pitchFamily="34" charset="0"/>
              </a:rPr>
              <a:t>Promocija i vidljivost</a:t>
            </a:r>
          </a:p>
          <a:p>
            <a:pPr marL="0" indent="0">
              <a:buNone/>
            </a:pPr>
            <a:endParaRPr lang="sr-Latn-ME" dirty="0">
              <a:solidFill>
                <a:srgbClr val="333333"/>
              </a:solidFill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r-Latn-ME" sz="1800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</a:p>
          <a:p>
            <a:pPr>
              <a:buFontTx/>
              <a:buChar char="-"/>
            </a:pPr>
            <a:endParaRPr lang="sr-Latn-ME" u="sng" dirty="0"/>
          </a:p>
        </p:txBody>
      </p:sp>
    </p:spTree>
    <p:extLst>
      <p:ext uri="{BB962C8B-B14F-4D97-AF65-F5344CB8AC3E}">
        <p14:creationId xmlns:p14="http://schemas.microsoft.com/office/powerpoint/2010/main" val="107941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7DE36-26FB-A292-FBD9-8CE9B27A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CE4C72-9A4C-7D27-8E36-5F9C6477E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EF13FB-0BE7-0E92-C8B3-67E620C48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C11C0E-ABF7-D3A0-EDE5-1345BC2A9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DE012900-9F3F-40DA-5649-E39F03188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E5B81B-DA95-7C4F-1F39-496178329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DC0DA4-3EF1-36A5-33B3-796A3C9EE22A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EURES upravljanje – institucije u mreži EURES</a:t>
            </a:r>
            <a:endParaRPr lang="de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C6B4D0-A90D-BC8D-5824-2545B72CD1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A59DD31-B291-ACC4-BEC4-8B519399B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9214"/>
            <a:ext cx="10515600" cy="3479561"/>
          </a:xfrm>
        </p:spPr>
        <p:txBody>
          <a:bodyPr/>
          <a:lstStyle/>
          <a:p>
            <a:pPr marL="0" indent="0" algn="ctr">
              <a:buNone/>
            </a:pPr>
            <a:endParaRPr lang="sr-Latn-ME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ME" sz="2800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F45BE-5D69-A472-800C-1EF666288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624" y="155322"/>
            <a:ext cx="4450466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EA700-62B1-217E-46E0-DC711196DF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7160" y="3002243"/>
            <a:ext cx="7937680" cy="853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07BAF3-252A-F2EA-FFFB-46A0F0ED9C1E}"/>
              </a:ext>
            </a:extLst>
          </p:cNvPr>
          <p:cNvSpPr txBox="1"/>
          <p:nvPr/>
        </p:nvSpPr>
        <p:spPr>
          <a:xfrm>
            <a:off x="992776" y="1468457"/>
            <a:ext cx="100845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/>
              <a:t>TAIEX Study Visit on The ESCO System in Employment and Social Policy</a:t>
            </a:r>
            <a:r>
              <a:rPr lang="sr-Latn-ME" sz="2800" dirty="0"/>
              <a:t> – Hrvatska, jun 2025.</a:t>
            </a:r>
          </a:p>
          <a:p>
            <a:pPr algn="just"/>
            <a:endParaRPr lang="sr-Latn-ME" sz="28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/>
              <a:t>SOCIEUX+ za </a:t>
            </a:r>
            <a:r>
              <a:rPr lang="en-US" sz="2800" dirty="0" err="1"/>
              <a:t>pružanje</a:t>
            </a:r>
            <a:r>
              <a:rPr lang="en-US" sz="2800" dirty="0"/>
              <a:t> </a:t>
            </a:r>
            <a:r>
              <a:rPr lang="en-US" sz="2800" dirty="0" err="1"/>
              <a:t>tehničke</a:t>
            </a:r>
            <a:r>
              <a:rPr lang="en-US" sz="2800" dirty="0"/>
              <a:t> </a:t>
            </a:r>
            <a:r>
              <a:rPr lang="en-US" sz="2800" dirty="0" err="1"/>
              <a:t>asistencije</a:t>
            </a:r>
            <a:r>
              <a:rPr lang="en-US" sz="2800" dirty="0"/>
              <a:t> </a:t>
            </a:r>
            <a:r>
              <a:rPr lang="en-US" sz="2800" dirty="0" err="1"/>
              <a:t>Ministarstvu</a:t>
            </a:r>
            <a:r>
              <a:rPr lang="en-US" sz="2800" dirty="0"/>
              <a:t> rada, </a:t>
            </a:r>
            <a:r>
              <a:rPr lang="en-US" sz="2800" dirty="0" err="1"/>
              <a:t>zapošljavanja</a:t>
            </a:r>
            <a:r>
              <a:rPr lang="en-US" sz="2800" dirty="0"/>
              <a:t> i socijalnog dijaloga i </a:t>
            </a:r>
            <a:r>
              <a:rPr lang="en-US" sz="2800" dirty="0" err="1"/>
              <a:t>Zavodu</a:t>
            </a:r>
            <a:r>
              <a:rPr lang="en-US" sz="2800" dirty="0"/>
              <a:t> za </a:t>
            </a:r>
            <a:r>
              <a:rPr lang="en-US" sz="2800" dirty="0" err="1"/>
              <a:t>zapošljavanje</a:t>
            </a:r>
            <a:r>
              <a:rPr lang="en-US" sz="2800" dirty="0"/>
              <a:t> </a:t>
            </a:r>
            <a:r>
              <a:rPr lang="en-US" sz="2800" dirty="0" err="1"/>
              <a:t>Crne</a:t>
            </a:r>
            <a:r>
              <a:rPr lang="en-US" sz="2800" dirty="0"/>
              <a:t> Gore,</a:t>
            </a:r>
            <a:r>
              <a:rPr lang="sr-Latn-ME" sz="2800" dirty="0"/>
              <a:t> </a:t>
            </a:r>
            <a:r>
              <a:rPr lang="en-US" sz="2800" dirty="0"/>
              <a:t>s </a:t>
            </a:r>
            <a:r>
              <a:rPr lang="en-US" sz="2800" dirty="0" err="1"/>
              <a:t>ciljem</a:t>
            </a:r>
            <a:r>
              <a:rPr lang="en-US" sz="2800" dirty="0"/>
              <a:t> </a:t>
            </a:r>
            <a:r>
              <a:rPr lang="en-US" sz="2800" dirty="0" err="1"/>
              <a:t>jačanja</a:t>
            </a:r>
            <a:r>
              <a:rPr lang="en-US" sz="2800" dirty="0"/>
              <a:t> </a:t>
            </a:r>
            <a:r>
              <a:rPr lang="en-US" sz="2800" dirty="0" err="1"/>
              <a:t>institucionalnih</a:t>
            </a:r>
            <a:r>
              <a:rPr lang="en-US" sz="2800" dirty="0"/>
              <a:t> </a:t>
            </a:r>
            <a:r>
              <a:rPr lang="en-US" sz="2800" dirty="0" err="1"/>
              <a:t>kapaciteta</a:t>
            </a:r>
            <a:r>
              <a:rPr lang="en-US" sz="2800" dirty="0"/>
              <a:t> za </a:t>
            </a:r>
            <a:r>
              <a:rPr lang="en-US" sz="2800" dirty="0" err="1"/>
              <a:t>uključivanje</a:t>
            </a:r>
            <a:r>
              <a:rPr lang="en-US" sz="2800" dirty="0"/>
              <a:t>  </a:t>
            </a:r>
            <a:r>
              <a:rPr lang="en-US" sz="2800" dirty="0" err="1"/>
              <a:t>Crne</a:t>
            </a:r>
            <a:r>
              <a:rPr lang="en-US" sz="2800" dirty="0"/>
              <a:t> Gore u EURES </a:t>
            </a:r>
            <a:r>
              <a:rPr lang="en-US" sz="2800" dirty="0" err="1"/>
              <a:t>mrežu</a:t>
            </a:r>
            <a:r>
              <a:rPr lang="sr-Latn-ME" sz="2800" dirty="0"/>
              <a:t> – 2025./2026.</a:t>
            </a:r>
          </a:p>
          <a:p>
            <a:pPr algn="just"/>
            <a:endParaRPr lang="sr-Latn-ME" sz="28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r-Latn-ME" sz="2800" dirty="0"/>
              <a:t>Planirana podrška putem aplikacija kroz EU fondove</a:t>
            </a:r>
          </a:p>
        </p:txBody>
      </p:sp>
    </p:spTree>
    <p:extLst>
      <p:ext uri="{BB962C8B-B14F-4D97-AF65-F5344CB8AC3E}">
        <p14:creationId xmlns:p14="http://schemas.microsoft.com/office/powerpoint/2010/main" val="496400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46C7A-3802-7FB2-B088-0265E035E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4F1759-83E2-E85F-27BC-7B4987EA2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54C64-382F-5066-3C08-D0CB05D3B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05E52-E8D0-ECC0-B464-63B13F239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9B59B1B-2910-8B54-195D-3C1DA8420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DFA0EC-8605-C83D-FDAE-8F43E6704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BEAB3C-8408-A163-A63E-6BC3A28C2ADD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013BE8-9531-A399-1368-A78A01E134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04E035F-47C9-433F-269D-02A5339F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8245"/>
            <a:ext cx="10515600" cy="1241885"/>
          </a:xfrm>
        </p:spPr>
        <p:txBody>
          <a:bodyPr>
            <a:normAutofit fontScale="90000"/>
          </a:bodyPr>
          <a:lstStyle/>
          <a:p>
            <a:pPr algn="ctr"/>
            <a:br>
              <a:rPr lang="sr-Latn-ME" sz="4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</a:br>
            <a:br>
              <a:rPr lang="sr-Latn-ME" sz="4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</a:br>
            <a:endParaRPr lang="sr-Latn-ME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EF50855-600C-8C01-635C-E9B3AD19D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9214"/>
            <a:ext cx="10515600" cy="3479561"/>
          </a:xfrm>
        </p:spPr>
        <p:txBody>
          <a:bodyPr/>
          <a:lstStyle/>
          <a:p>
            <a:pPr marL="0" indent="0" algn="ctr">
              <a:buNone/>
            </a:pPr>
            <a:endParaRPr lang="sr-Latn-ME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ME" sz="2800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61A48-A59B-3469-89E3-8C28E8E76E2F}"/>
              </a:ext>
            </a:extLst>
          </p:cNvPr>
          <p:cNvSpPr txBox="1"/>
          <p:nvPr/>
        </p:nvSpPr>
        <p:spPr>
          <a:xfrm>
            <a:off x="977857" y="1470413"/>
            <a:ext cx="939165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hr-HR" sz="2800" b="1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E S C O</a:t>
            </a:r>
          </a:p>
          <a:p>
            <a:pPr>
              <a:spcAft>
                <a:spcPts val="0"/>
              </a:spcAft>
            </a:pPr>
            <a:endParaRPr lang="hr-HR" dirty="0">
              <a:latin typeface="+mj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ea typeface="Times New Roman" panose="02020603050405020304" pitchFamily="18" charset="0"/>
              </a:rPr>
              <a:t>Komisija donosi i ažurira popis vještina/kompetencija i zanimanja iz evropske klasifikacije.</a:t>
            </a:r>
          </a:p>
          <a:p>
            <a:pPr algn="just">
              <a:spcAft>
                <a:spcPts val="0"/>
              </a:spcAft>
            </a:pPr>
            <a:r>
              <a:rPr lang="hr-HR" dirty="0">
                <a:ea typeface="Times New Roman" panose="02020603050405020304" pitchFamily="18" charset="0"/>
              </a:rPr>
              <a:t>U skladu sa 2016/58, čl. 19., svaka država članica trebala je najkasnije u roku od 3 godine da uskladi svoje nacionalne klasifikacije u skladu s evropskom klasifikacijom zanimanja.</a:t>
            </a:r>
          </a:p>
          <a:p>
            <a:pPr algn="just">
              <a:spcAft>
                <a:spcPts val="0"/>
              </a:spcAft>
            </a:pPr>
            <a:endParaRPr lang="hr-HR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ea typeface="Times New Roman" panose="02020603050405020304" pitchFamily="18" charset="0"/>
              </a:rPr>
              <a:t>Komisija donosi tehničke standarde i formate potrebne za funkcionisanje automatizovanog regulisanja ponude i potražnje putem zajedničke IT platforme uz upotrebu evropske klasifikacije i interoperabilnosti između nacionalnih sistema i evropske klasifikacije.</a:t>
            </a:r>
          </a:p>
          <a:p>
            <a:pPr algn="just">
              <a:spcAft>
                <a:spcPts val="0"/>
              </a:spcAft>
            </a:pPr>
            <a:endParaRPr lang="hr-HR" dirty="0">
              <a:ea typeface="Times New Roman" panose="02020603050405020304" pitchFamily="18" charset="0"/>
            </a:endParaRPr>
          </a:p>
          <a:p>
            <a:pPr lvl="0" algn="just">
              <a:buClr>
                <a:srgbClr val="E3A48A"/>
              </a:buClr>
            </a:pPr>
            <a:r>
              <a:rPr lang="hr-HR" dirty="0">
                <a:ea typeface="Times New Roman" panose="02020603050405020304" pitchFamily="18" charset="0"/>
              </a:rPr>
              <a:t>Evropska komisija je 2018. donijela Sprovedbenu odluku o donošenju tehničkih standarda i formata potrebnih za funkcionisanje automatizovanog regulisanja ponude i potražnje. </a:t>
            </a:r>
          </a:p>
          <a:p>
            <a:pPr lvl="0" algn="just">
              <a:buClr>
                <a:srgbClr val="E3A48A"/>
              </a:buClr>
            </a:pPr>
            <a:endParaRPr lang="hr-HR" dirty="0">
              <a:ea typeface="Times New Roman" panose="02020603050405020304" pitchFamily="18" charset="0"/>
            </a:endParaRPr>
          </a:p>
          <a:p>
            <a:pPr lvl="0" algn="just">
              <a:buClr>
                <a:srgbClr val="E3A48A"/>
              </a:buClr>
            </a:pPr>
            <a:r>
              <a:rPr lang="hr-HR" dirty="0">
                <a:ea typeface="Times New Roman" panose="02020603050405020304" pitchFamily="18" charset="0"/>
              </a:rPr>
              <a:t>Kako bi se omogućilo povezivanje radnih mjesta, molbi za posao i profila tražitelja zaposlenja, podaci se trebaju razmijenjivati u okviru ujednačenog sistema, na osnovu zajedničkih formata i standarda</a:t>
            </a:r>
          </a:p>
          <a:p>
            <a:pPr>
              <a:spcAft>
                <a:spcPts val="0"/>
              </a:spcAft>
            </a:pPr>
            <a:endParaRPr lang="hr-HR" b="1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4B8B3-F8AF-4C99-AAB1-6F228903D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0105"/>
            <a:ext cx="4450466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9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EBBDB2-725B-DFF2-C29A-D14EC5B245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3743" cy="181129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E5BE0BA-9A17-67BB-9301-0AD0D497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Crna Gora – budući član EURES mreže 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155F386-1285-DB18-1A13-87766ABF0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 Administrativno – tehničko jačanje kapaciteta Zavoda za zapošljavanje CG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 Tehnologija rada u skladu sa EURES standardima - ZZZ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 Usaglašavanje sa pravnom regulativom - MRZSD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 EURES portal - ZZZ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 IT sistem - ZZZ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 ESCO - MRZSD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 Promocija značaja, uloge i usluga EURES-a – MRZSD i ZZZ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 Uspostavljanje organizacione strukture EURES-a – MRZSD i ZZZ</a:t>
            </a:r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sr-Latn-ME" dirty="0"/>
              <a:t>Upoznavanje svih budućih članova i partnera sa mogućnošću pristupa EURES mreži – MRZSD i ZZZ</a:t>
            </a:r>
          </a:p>
          <a:p>
            <a:pPr>
              <a:buFontTx/>
              <a:buChar char="-"/>
            </a:pP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1049261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FA18A-99BC-B047-A36E-C0A4829F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797A93-BD4D-ED40-9C41-C70C37B4F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708FB4-44DD-5956-2BA0-96FE21D87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C8EA5F-95FE-24F3-90AC-5A044E146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14C4677-3782-7774-136E-11E862563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247335-C2F4-49B8-1218-F6B681BFE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0335C9-21EF-6596-9A2E-FB612E0FF7FB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61A0B0-0508-5FF3-61CB-7A1DDF310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CA886D-324E-05AB-96A1-9AAE9F376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" y="24247"/>
            <a:ext cx="3516273" cy="2309999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64E44F9-821E-5EB7-8C09-7F34970B4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8245"/>
            <a:ext cx="10515600" cy="5078718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endParaRPr lang="sr-Latn-ME" sz="3200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sr-Latn-ME" sz="3200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sr-Latn-ME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Times New Roman" panose="02020603050405020304" pitchFamily="18" charset="0"/>
              </a:rPr>
              <a:t>HVALA NA PAŽNJI!</a:t>
            </a:r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sr-Latn-ME" dirty="0"/>
          </a:p>
          <a:p>
            <a:pPr marL="0" indent="0" algn="ctr">
              <a:spcBef>
                <a:spcPct val="0"/>
              </a:spcBef>
              <a:buNone/>
            </a:pPr>
            <a:r>
              <a:rPr lang="sr-Latn-ME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Times New Roman" panose="02020603050405020304" pitchFamily="18" charset="0"/>
              </a:rPr>
              <a:t>mr Gordana Vukčević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sr-Latn-ME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Times New Roman" panose="02020603050405020304" pitchFamily="18" charset="0"/>
              </a:rPr>
              <a:t>Zavod za zapošljavanje Crne Gore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sr-Latn-ME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Times New Roman" panose="02020603050405020304" pitchFamily="18" charset="0"/>
                <a:hlinkClick r:id="rId10"/>
              </a:rPr>
              <a:t>www.zzzcg.me</a:t>
            </a:r>
            <a:endParaRPr lang="sr-Latn-ME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sr-Latn-ME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Times New Roman" panose="02020603050405020304" pitchFamily="18" charset="0"/>
              </a:rPr>
              <a:t>gordana.vukcevic</a:t>
            </a:r>
            <a:r>
              <a:rPr lang="en-US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Times New Roman" panose="02020603050405020304" pitchFamily="18" charset="0"/>
              </a:rPr>
              <a:t>@</a:t>
            </a:r>
            <a:r>
              <a:rPr lang="sr-Latn-ME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Times New Roman" panose="02020603050405020304" pitchFamily="18" charset="0"/>
              </a:rPr>
              <a:t>zzzcg.me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0E7AB-4F74-596D-5BC8-474CB2121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70" y="3225015"/>
            <a:ext cx="2386753" cy="3608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18C74D-36D6-B4D8-E8B8-9157B7A29E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22540" y="75225"/>
            <a:ext cx="2149026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30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F8950-9E13-C57B-8E2C-20071ABE9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A2CC90-E2E5-C780-23CE-A7C49572A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DD92F-BDF0-2D4D-2CC6-03E700BB1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7DE905-BBDC-6D4F-FFAB-AEC2F76E2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A302264-7AA8-AF09-401B-73545003E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5259EA-42C7-5BBB-1C56-9F26C693D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CBF859-C174-7290-CD8B-4B03DC7BC8A1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B7B4D3-0877-2E68-6637-D70E0701B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021125-29DC-B700-8CBB-225645B180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85" y="-7897"/>
            <a:ext cx="2673743" cy="181129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CC194F7-5783-1FA9-25F1-667A67BE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8245"/>
            <a:ext cx="10515600" cy="1241885"/>
          </a:xfrm>
        </p:spPr>
        <p:txBody>
          <a:bodyPr>
            <a:normAutofit fontScale="90000"/>
          </a:bodyPr>
          <a:lstStyle/>
          <a:p>
            <a:pPr algn="ctr"/>
            <a:br>
              <a:rPr lang="sr-Latn-ME" sz="4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</a:br>
            <a:br>
              <a:rPr lang="sr-Latn-ME" sz="44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</a:br>
            <a:endParaRPr lang="sr-Latn-ME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1225E06-427D-7219-2700-30B245433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9214"/>
            <a:ext cx="10515600" cy="3479561"/>
          </a:xfrm>
        </p:spPr>
        <p:txBody>
          <a:bodyPr/>
          <a:lstStyle/>
          <a:p>
            <a:pPr marL="0" indent="0" algn="ctr">
              <a:buNone/>
            </a:pPr>
            <a:endParaRPr lang="sr-Latn-ME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ME" sz="2800" b="1" dirty="0">
              <a:solidFill>
                <a:srgbClr val="EAA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4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0805" y="583857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6CE8D-8300-E097-F117-2950D22A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 biti član EURES mreže?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2DBDB8-8DA7-F00F-BC99-08DA53AE4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Korišćenje EURES brenda i logo-a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Formiranje nacionalnih i EU partnerstava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Uticaj na EU politiku TR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Korišćenje EU trening programa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Ekspertska znanja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Pristup EURES portalu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Prisustvo EURES događajima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Pouzdani partneri širom Evrope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Ponuda inovativnih usluga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dirty="0">
                <a:latin typeface="+mj-lt"/>
              </a:rPr>
              <a:t> Pristup EU fondovima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AC878-A10F-2350-84DE-3CE4CA0A61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1375" y="1690689"/>
            <a:ext cx="4038078" cy="1754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41CD1A-9128-B15A-BE9F-6C8E713341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1374" y="3664056"/>
            <a:ext cx="4038077" cy="19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0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593CCF0-5248-44BE-9005-F9335F0E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5027-183B-4544-B6E7-70450B64D7F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481338BF-E598-450A-AD23-A2199E9B7C8B}"/>
              </a:ext>
            </a:extLst>
          </p:cNvPr>
          <p:cNvSpPr/>
          <p:nvPr/>
        </p:nvSpPr>
        <p:spPr>
          <a:xfrm>
            <a:off x="849745" y="1746680"/>
            <a:ext cx="10972800" cy="53655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rgbClr val="FFFF00"/>
                </a:solidFill>
              </a:rPr>
              <a:t>EURES upravljanje – institucije u mreži EURES</a:t>
            </a:r>
            <a:r>
              <a:rPr lang="sr-Latn-ME" sz="3200" dirty="0">
                <a:solidFill>
                  <a:srgbClr val="FFFF00"/>
                </a:solidFill>
              </a:rPr>
              <a:t>:</a:t>
            </a:r>
            <a:endParaRPr lang="de-DE" sz="3200" dirty="0">
              <a:solidFill>
                <a:srgbClr val="FFFF00"/>
              </a:solidFill>
            </a:endParaRPr>
          </a:p>
        </p:txBody>
      </p:sp>
      <p:pic>
        <p:nvPicPr>
          <p:cNvPr id="33" name="Obrázok 4" descr="ALDE Successes: Revision of the EURES Regulation | by Renew Europe | Medium">
            <a:extLst>
              <a:ext uri="{FF2B5EF4-FFF2-40B4-BE49-F238E27FC236}">
                <a16:creationId xmlns:a16="http://schemas.microsoft.com/office/drawing/2014/main" id="{FE0A6150-D5CD-4B95-90BF-1B90CA73B19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98" y="142927"/>
            <a:ext cx="4447346" cy="111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512E1CD-9661-4CAD-B0C3-FA55288F9A99}"/>
              </a:ext>
            </a:extLst>
          </p:cNvPr>
          <p:cNvSpPr/>
          <p:nvPr/>
        </p:nvSpPr>
        <p:spPr>
          <a:xfrm>
            <a:off x="849745" y="2360598"/>
            <a:ext cx="10972800" cy="53655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European Labour Authority - ELA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E4AB4D5-B368-41D7-8EC2-0ACFBB5BB13B}"/>
              </a:ext>
            </a:extLst>
          </p:cNvPr>
          <p:cNvSpPr/>
          <p:nvPr/>
        </p:nvSpPr>
        <p:spPr>
          <a:xfrm>
            <a:off x="849745" y="2974737"/>
            <a:ext cx="10972800" cy="53655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European Coordination Office - ECO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E6CB8F3D-ED2D-4D14-91F2-5A63F2A72553}"/>
              </a:ext>
            </a:extLst>
          </p:cNvPr>
          <p:cNvSpPr/>
          <p:nvPr/>
        </p:nvSpPr>
        <p:spPr>
          <a:xfrm>
            <a:off x="849745" y="4180717"/>
            <a:ext cx="10972800" cy="53655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European Coordination Group  - ECG 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DC3E0D4-A493-454D-9A0E-12320BE4657B}"/>
              </a:ext>
            </a:extLst>
          </p:cNvPr>
          <p:cNvSpPr/>
          <p:nvPr/>
        </p:nvSpPr>
        <p:spPr>
          <a:xfrm>
            <a:off x="849745" y="3588876"/>
            <a:ext cx="10972800" cy="53655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National Coordination Office - NCO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D39C2956-FB91-43EE-AF57-8BC973553DA1}"/>
              </a:ext>
            </a:extLst>
          </p:cNvPr>
          <p:cNvSpPr/>
          <p:nvPr/>
        </p:nvSpPr>
        <p:spPr>
          <a:xfrm>
            <a:off x="849745" y="4772558"/>
            <a:ext cx="10972800" cy="53655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EURES </a:t>
            </a:r>
            <a:r>
              <a:rPr lang="sr-Latn-ME" sz="3200" dirty="0">
                <a:solidFill>
                  <a:srgbClr val="FFFF00"/>
                </a:solidFill>
              </a:rPr>
              <a:t>članovi i partneri</a:t>
            </a:r>
            <a:endParaRPr lang="de-DE" sz="32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507AB-0211-5E26-F4DE-60576EF6C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678" y="4632767"/>
            <a:ext cx="2420322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4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C87D917-9DE4-4B5C-8DF1-E432CF68D1BE}"/>
              </a:ext>
            </a:extLst>
          </p:cNvPr>
          <p:cNvSpPr txBox="1"/>
          <p:nvPr/>
        </p:nvSpPr>
        <p:spPr>
          <a:xfrm>
            <a:off x="2447108" y="1105978"/>
            <a:ext cx="10169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b="1" dirty="0"/>
              <a:t>Podjela EURES zadataka između ELA i Evropske komisije</a:t>
            </a:r>
            <a:endParaRPr lang="en-US" sz="2400" b="1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4362589-AE15-492A-B5B2-AAD9BDBE7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285268"/>
              </p:ext>
            </p:extLst>
          </p:nvPr>
        </p:nvGraphicFramePr>
        <p:xfrm>
          <a:off x="751894" y="1626978"/>
          <a:ext cx="4690997" cy="4511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90997">
                  <a:extLst>
                    <a:ext uri="{9D8B030D-6E8A-4147-A177-3AD203B41FA5}">
                      <a16:colId xmlns:a16="http://schemas.microsoft.com/office/drawing/2014/main" val="844257746"/>
                    </a:ext>
                  </a:extLst>
                </a:gridCol>
              </a:tblGrid>
              <a:tr h="294948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E</a:t>
                      </a:r>
                      <a:r>
                        <a:rPr lang="sr-Latn-ME" sz="2000" dirty="0"/>
                        <a:t>vropska</a:t>
                      </a:r>
                      <a:r>
                        <a:rPr lang="sr-Latn-ME" sz="2000" baseline="0" dirty="0"/>
                        <a:t> komisija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874681"/>
                  </a:ext>
                </a:extLst>
              </a:tr>
              <a:tr h="680650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2060"/>
                          </a:solidFill>
                        </a:rPr>
                        <a:t>Strateško/političko upravljanje</a:t>
                      </a:r>
                      <a:endParaRPr lang="sr-Latn-ME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(EURES kao d</a:t>
                      </a:r>
                      <a:r>
                        <a:rPr lang="sr-Latn-ME" dirty="0">
                          <a:solidFill>
                            <a:srgbClr val="002060"/>
                          </a:solidFill>
                        </a:rPr>
                        <a:t>i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o politike mobilnosti radne snage EU)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836746"/>
                  </a:ext>
                </a:extLst>
              </a:tr>
              <a:tr h="476455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2060"/>
                          </a:solidFill>
                        </a:rPr>
                        <a:t>Zakonodavstvo</a:t>
                      </a:r>
                      <a:endParaRPr lang="sr-Latn-ME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(izm</a:t>
                      </a:r>
                      <a:r>
                        <a:rPr lang="sr-Latn-ME" dirty="0">
                          <a:solidFill>
                            <a:srgbClr val="002060"/>
                          </a:solidFill>
                        </a:rPr>
                        <a:t>j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ene </a:t>
                      </a:r>
                      <a:r>
                        <a:rPr lang="sr-Latn-ME" dirty="0">
                          <a:solidFill>
                            <a:srgbClr val="002060"/>
                          </a:solidFill>
                        </a:rPr>
                        <a:t>zakonodavstva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, GDPR, ESF+)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377083"/>
                  </a:ext>
                </a:extLst>
              </a:tr>
              <a:tr h="680650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2060"/>
                          </a:solidFill>
                        </a:rPr>
                        <a:t>Evaluacija</a:t>
                      </a:r>
                      <a:endParaRPr lang="sr-Latn-ME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(Izvještaj o naknadnoj evaluaciji do maja 2021., dvogodišnji izvještaj o aktivnostima)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431226"/>
                  </a:ext>
                </a:extLst>
              </a:tr>
              <a:tr h="276041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2060"/>
                          </a:solidFill>
                        </a:rPr>
                        <a:t>Izv</a:t>
                      </a:r>
                      <a:r>
                        <a:rPr lang="sr-Latn-ME" b="1" dirty="0">
                          <a:solidFill>
                            <a:srgbClr val="002060"/>
                          </a:solidFill>
                        </a:rPr>
                        <a:t>j</a:t>
                      </a:r>
                      <a:r>
                        <a:rPr lang="de-DE" b="1" dirty="0">
                          <a:solidFill>
                            <a:srgbClr val="002060"/>
                          </a:solidFill>
                        </a:rPr>
                        <a:t>eštaj o mobilnosti radne snage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2027"/>
                  </a:ext>
                </a:extLst>
              </a:tr>
              <a:tr h="680650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2060"/>
                          </a:solidFill>
                        </a:rPr>
                        <a:t>Upravljanje grantovima</a:t>
                      </a:r>
                      <a:endParaRPr lang="sr-Latn-ME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(Prekogranična partnerstva, ciljane šeme mobilnosti, ESCO)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889281"/>
                  </a:ext>
                </a:extLst>
              </a:tr>
              <a:tr h="276041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2060"/>
                          </a:solidFill>
                        </a:rPr>
                        <a:t>EURES Portal</a:t>
                      </a:r>
                      <a:r>
                        <a:rPr lang="sr-Latn-ME" b="1" dirty="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de-DE" b="1" dirty="0">
                          <a:solidFill>
                            <a:srgbClr val="002060"/>
                          </a:solidFill>
                        </a:rPr>
                        <a:t> IT razvoj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013754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BFBEC956-16AB-4D41-83B2-4291955CF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026282"/>
              </p:ext>
            </p:extLst>
          </p:nvPr>
        </p:nvGraphicFramePr>
        <p:xfrm>
          <a:off x="6388870" y="1626978"/>
          <a:ext cx="4690997" cy="3413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90997">
                  <a:extLst>
                    <a:ext uri="{9D8B030D-6E8A-4147-A177-3AD203B41FA5}">
                      <a16:colId xmlns:a16="http://schemas.microsoft.com/office/drawing/2014/main" val="2117698279"/>
                    </a:ext>
                  </a:extLst>
                </a:gridCol>
              </a:tblGrid>
              <a:tr h="379639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sr-Latn-ME" sz="2000" dirty="0">
                          <a:solidFill>
                            <a:schemeClr val="tx1"/>
                          </a:solidFill>
                        </a:rPr>
                        <a:t>vropska</a:t>
                      </a:r>
                      <a:r>
                        <a:rPr lang="sr-Latn-ME" sz="2000" baseline="0" dirty="0">
                          <a:solidFill>
                            <a:schemeClr val="tx1"/>
                          </a:solidFill>
                        </a:rPr>
                        <a:t> agencija za rad (ELA)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874681"/>
                  </a:ext>
                </a:extLst>
              </a:tr>
              <a:tr h="613263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Upravljanje EURES mrežom</a:t>
                      </a:r>
                      <a:endParaRPr lang="sr-Latn-ME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(Koordinacione grupe EU, radne grupe...)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836746"/>
                  </a:ext>
                </a:extLst>
              </a:tr>
              <a:tr h="876090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Upravljanje ciklusom programiranja</a:t>
                      </a:r>
                      <a:r>
                        <a:rPr lang="sr-Latn-ME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Sistem za m</a:t>
                      </a:r>
                      <a:r>
                        <a:rPr lang="sr-Latn-ME" b="1" dirty="0">
                          <a:solidFill>
                            <a:schemeClr val="tx1"/>
                          </a:solidFill>
                        </a:rPr>
                        <a:t>j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erenje performansi</a:t>
                      </a:r>
                      <a:endParaRPr lang="sr-Latn-ME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Izv</a:t>
                      </a:r>
                      <a:r>
                        <a:rPr lang="sr-Latn-ME" b="1" dirty="0">
                          <a:solidFill>
                            <a:schemeClr val="tx1"/>
                          </a:solidFill>
                        </a:rPr>
                        <a:t>j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eštaj o </a:t>
                      </a:r>
                      <a:r>
                        <a:rPr lang="sr-Latn-ME" b="1" dirty="0">
                          <a:solidFill>
                            <a:schemeClr val="tx1"/>
                          </a:solidFill>
                        </a:rPr>
                        <a:t>deficitu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radne snage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377083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EURES obuka + program uzajamnog učenja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431226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pPr algn="ctr"/>
                      <a:r>
                        <a:rPr lang="sr-Latn-ME" b="1" dirty="0">
                          <a:solidFill>
                            <a:schemeClr val="tx1"/>
                          </a:solidFill>
                        </a:rPr>
                        <a:t>Komunikacija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2027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Vlasnik poslovanja portala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889281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Šalter za informacije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013754"/>
                  </a:ext>
                </a:extLst>
              </a:tr>
            </a:tbl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98D8FF-B6DB-4053-A6D2-07817FC7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5027-183B-4544-B6E7-70450B64D7F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9" name="Rechteck: abgerundete Ecken 4">
            <a:extLst>
              <a:ext uri="{FF2B5EF4-FFF2-40B4-BE49-F238E27FC236}">
                <a16:creationId xmlns:a16="http://schemas.microsoft.com/office/drawing/2014/main" id="{090EB356-E7AE-45B4-96EC-D67FD48D8F17}"/>
              </a:ext>
            </a:extLst>
          </p:cNvPr>
          <p:cNvSpPr/>
          <p:nvPr/>
        </p:nvSpPr>
        <p:spPr>
          <a:xfrm>
            <a:off x="1669073" y="46161"/>
            <a:ext cx="8853854" cy="103805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ME" sz="3200" dirty="0"/>
              <a:t>Evropska agencija za rad (</a:t>
            </a:r>
            <a:r>
              <a:rPr lang="de-DE" sz="3200" dirty="0"/>
              <a:t>European Labour Authority – ELA</a:t>
            </a:r>
            <a:r>
              <a:rPr lang="sr-Latn-ME" sz="3200" dirty="0"/>
              <a:t>)</a:t>
            </a:r>
            <a:endParaRPr lang="de-DE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0F6657-78F4-640A-89A9-127C23DEA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685" y="4736359"/>
            <a:ext cx="2316315" cy="212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0805" y="583857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244EEC-4954-4BF5-6339-CC901491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9906"/>
            <a:ext cx="10515600" cy="796210"/>
          </a:xfrm>
        </p:spPr>
        <p:txBody>
          <a:bodyPr>
            <a:normAutofit fontScale="90000"/>
          </a:bodyPr>
          <a:lstStyle/>
          <a:p>
            <a:pPr algn="ctr"/>
            <a:r>
              <a:rPr lang="sr-Latn-ME" dirty="0"/>
              <a:t>   </a:t>
            </a:r>
            <a:r>
              <a:rPr lang="sr-Latn-ME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Zadaci i nadležnosti ELA-e:</a:t>
            </a:r>
            <a:br>
              <a:rPr lang="sr-Latn-ME" sz="4400" b="1" i="0" u="none" strike="noStrike" baseline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r-Latn-ME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5AFFB8-B81A-263C-CD94-E4FBEC94E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2615"/>
            <a:ext cx="5181600" cy="45943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r-Latn-ME" b="1" dirty="0">
                <a:latin typeface="+mj-lt"/>
              </a:rPr>
              <a:t>Zadaci:</a:t>
            </a:r>
          </a:p>
          <a:p>
            <a:pPr marL="514350" indent="-514350" algn="just">
              <a:buAutoNum type="arabicPeriod"/>
            </a:pPr>
            <a:r>
              <a:rPr lang="sr-Latn-ME" dirty="0">
                <a:latin typeface="+mj-lt"/>
              </a:rPr>
              <a:t>Olakšati pristup informacijama i koordinacija EURES-a</a:t>
            </a:r>
          </a:p>
          <a:p>
            <a:pPr marL="514350" indent="-514350" algn="just">
              <a:buAutoNum type="arabicPeriod"/>
            </a:pPr>
            <a:r>
              <a:rPr lang="sr-Latn-ME" dirty="0">
                <a:latin typeface="+mj-lt"/>
              </a:rPr>
              <a:t>Olakšati saradnju i razmjenu informacija između ZČ</a:t>
            </a:r>
          </a:p>
          <a:p>
            <a:pPr marL="514350" indent="-514350" algn="just">
              <a:buAutoNum type="arabicPeriod"/>
            </a:pPr>
            <a:r>
              <a:rPr lang="sr-Latn-ME" dirty="0">
                <a:latin typeface="+mj-lt"/>
              </a:rPr>
              <a:t>Koordinicija i podrška zajedničkim inspekcijama rada</a:t>
            </a:r>
          </a:p>
          <a:p>
            <a:pPr marL="514350" indent="-514350" algn="just">
              <a:buAutoNum type="arabicPeriod"/>
            </a:pPr>
            <a:r>
              <a:rPr lang="sr-Latn-ME" dirty="0">
                <a:latin typeface="+mj-lt"/>
              </a:rPr>
              <a:t>Analiza i procjena rizika po pitanjima prekogranične mobilnost RS</a:t>
            </a:r>
          </a:p>
          <a:p>
            <a:pPr marL="514350" indent="-514350" algn="just">
              <a:buAutoNum type="arabicPeriod"/>
            </a:pPr>
            <a:r>
              <a:rPr lang="sr-Latn-ME" dirty="0">
                <a:latin typeface="+mj-lt"/>
              </a:rPr>
              <a:t>Podrška ZČ u izgradnji kapaciteta</a:t>
            </a:r>
          </a:p>
          <a:p>
            <a:pPr marL="514350" indent="-514350" algn="just">
              <a:buAutoNum type="arabicPeriod"/>
            </a:pPr>
            <a:r>
              <a:rPr lang="sr-Latn-ME" dirty="0">
                <a:latin typeface="+mj-lt"/>
              </a:rPr>
              <a:t>Podrška ZČ borbi protiv neprijavljenog rada</a:t>
            </a:r>
          </a:p>
          <a:p>
            <a:pPr marL="514350" indent="-514350" algn="just">
              <a:buAutoNum type="arabicPeriod"/>
            </a:pPr>
            <a:r>
              <a:rPr lang="sr-Latn-ME" dirty="0">
                <a:latin typeface="+mj-lt"/>
              </a:rPr>
              <a:t>Posredovanje u sporovima između ZČ</a:t>
            </a:r>
          </a:p>
          <a:p>
            <a:endParaRPr lang="sr-Latn-ME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25D1A80B-F117-7793-448C-762E33F0E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2613"/>
            <a:ext cx="5181600" cy="45943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r-Latn-ME" b="1" dirty="0">
                <a:latin typeface="+mj-lt"/>
              </a:rPr>
              <a:t>Nadležnosti:</a:t>
            </a:r>
          </a:p>
          <a:p>
            <a:pPr marL="0" indent="0">
              <a:buNone/>
            </a:pPr>
            <a:endParaRPr lang="sr-Latn-ME" b="1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Slobodno kretanje radnika</a:t>
            </a:r>
          </a:p>
          <a:p>
            <a:pPr marL="0" indent="0" algn="just">
              <a:buNone/>
            </a:pPr>
            <a:endParaRPr lang="sr-Latn-ME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Borba protiv neprijavljenog rada</a:t>
            </a:r>
          </a:p>
          <a:p>
            <a:pPr marL="0" indent="0" algn="just">
              <a:buNone/>
            </a:pPr>
            <a:endParaRPr lang="sr-Latn-ME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Izaslani radnici</a:t>
            </a:r>
          </a:p>
          <a:p>
            <a:pPr marL="0" indent="0" algn="just">
              <a:buNone/>
            </a:pPr>
            <a:endParaRPr lang="sr-Latn-ME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 Koordinacija sistema socijalne sigurnosti</a:t>
            </a:r>
          </a:p>
          <a:p>
            <a:pPr marL="0" indent="0" algn="just">
              <a:buNone/>
            </a:pPr>
            <a:endParaRPr lang="sr-Latn-ME" dirty="0">
              <a:latin typeface="+mj-lt"/>
            </a:endParaRPr>
          </a:p>
          <a:p>
            <a:pPr marL="360363" indent="-360363" algn="just">
              <a:buFont typeface="Wingdings" panose="05000000000000000000" pitchFamily="2" charset="2"/>
              <a:buChar char="v"/>
            </a:pPr>
            <a:r>
              <a:rPr lang="sr-Latn-ME" dirty="0">
                <a:latin typeface="+mj-lt"/>
              </a:rPr>
              <a:t>Društveni aspekti međunarodnog drumskog transporta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F514B-A043-DD01-6120-3553254D0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8824" y="109998"/>
            <a:ext cx="2149026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4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48419" y="716201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BE33B-428F-3C43-46E7-27FB9B8D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sr-Latn-M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Nacionalni nivo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4B7274-70D4-085F-97C3-E4620C161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523514" cy="435133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sr-Latn-ME" dirty="0"/>
              <a:t>                                                      </a:t>
            </a:r>
          </a:p>
          <a:p>
            <a:pPr marL="0" indent="0" algn="ctr">
              <a:buNone/>
            </a:pPr>
            <a:r>
              <a:rPr lang="sr-Latn-ME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ECO</a:t>
            </a:r>
            <a:r>
              <a:rPr lang="sr-Latn-ME" sz="7200" dirty="0">
                <a:latin typeface="+mj-lt"/>
              </a:rPr>
              <a:t> – European Coordination Office – Evropska koordinaciona kancelarija (ELA) – od 2021.</a:t>
            </a:r>
          </a:p>
          <a:p>
            <a:pPr marL="0" indent="0" algn="ctr">
              <a:buNone/>
            </a:pPr>
            <a:r>
              <a:rPr lang="sr-Latn-ME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ECG</a:t>
            </a:r>
            <a:r>
              <a:rPr lang="sr-Latn-ME" sz="7200" dirty="0">
                <a:solidFill>
                  <a:prstClr val="black"/>
                </a:solidFill>
                <a:latin typeface="+mj-lt"/>
              </a:rPr>
              <a:t> – European Coordination Group – Evropska koordinaciona grupa (ELA, EK, NCO)</a:t>
            </a:r>
          </a:p>
          <a:p>
            <a:pPr marL="0" indent="0" algn="ctr">
              <a:buNone/>
            </a:pPr>
            <a:endParaRPr lang="sr-Latn-ME" sz="8000" dirty="0">
              <a:latin typeface="+mj-lt"/>
            </a:endParaRPr>
          </a:p>
          <a:p>
            <a:pPr marL="0" indent="0" algn="ctr">
              <a:buNone/>
            </a:pPr>
            <a:endParaRPr lang="sr-Latn-ME" sz="1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r>
              <a:rPr lang="sr-Latn-ME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NCO</a:t>
            </a:r>
            <a:r>
              <a:rPr lang="sr-Latn-ME" sz="11200" b="1" dirty="0">
                <a:latin typeface="+mj-lt"/>
              </a:rPr>
              <a:t> – National </a:t>
            </a:r>
            <a:r>
              <a:rPr kumimoji="0" lang="sr-Latn-ME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Coordination Office </a:t>
            </a:r>
            <a:r>
              <a:rPr kumimoji="0" lang="sr-Latn-ME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+mn-ea"/>
                <a:cs typeface="+mn-cs"/>
              </a:rPr>
              <a:t>– Nacionalna koordinaciona </a:t>
            </a:r>
            <a:r>
              <a:rPr kumimoji="0" lang="sr-Latn-ME" sz="1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+mn-ea"/>
                <a:cs typeface="+mn-cs"/>
              </a:rPr>
              <a:t>kancelarija </a:t>
            </a:r>
          </a:p>
          <a:p>
            <a:pPr marL="0" indent="0" algn="ctr">
              <a:buNone/>
            </a:pPr>
            <a:r>
              <a:rPr lang="sr-Latn-ME" sz="11200" b="1" dirty="0">
                <a:solidFill>
                  <a:prstClr val="black"/>
                </a:solidFill>
                <a:latin typeface="+mj-lt"/>
              </a:rPr>
              <a:t>osniva</a:t>
            </a:r>
            <a:r>
              <a:rPr kumimoji="0" lang="sr-Latn-ME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ZČ (npr. JSZ) i kreira strukturu</a:t>
            </a:r>
          </a:p>
          <a:p>
            <a:pPr algn="ctr">
              <a:buFontTx/>
              <a:buChar char="-"/>
            </a:pPr>
            <a:r>
              <a:rPr kumimoji="0" lang="sr-Latn-ME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Šef NCO-a</a:t>
            </a:r>
          </a:p>
          <a:p>
            <a:pPr algn="ctr">
              <a:buFontTx/>
              <a:buChar char="-"/>
            </a:pPr>
            <a:r>
              <a:rPr lang="sr-Latn-ME" sz="11200" b="1" dirty="0">
                <a:solidFill>
                  <a:prstClr val="black"/>
                </a:solidFill>
                <a:latin typeface="+mj-lt"/>
              </a:rPr>
              <a:t>Zaposleni u NCO </a:t>
            </a:r>
          </a:p>
          <a:p>
            <a:pPr algn="ctr">
              <a:buFontTx/>
              <a:buChar char="-"/>
            </a:pPr>
            <a:r>
              <a:rPr kumimoji="0" lang="sr-Latn-ME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Eures savjetnici – u područnim jedinicama, biroima rada</a:t>
            </a:r>
          </a:p>
          <a:p>
            <a:pPr marL="0" indent="0" algn="ctr">
              <a:buNone/>
            </a:pPr>
            <a:endParaRPr kumimoji="0" lang="sr-Latn-ME" sz="1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indent="0" algn="ctr">
              <a:buNone/>
            </a:pPr>
            <a:endParaRPr lang="sr-Latn-ME" sz="8000" dirty="0">
              <a:solidFill>
                <a:prstClr val="black"/>
              </a:solidFill>
              <a:latin typeface="+mj-lt"/>
            </a:endParaRPr>
          </a:p>
          <a:p>
            <a:pPr marL="0" indent="0" algn="just">
              <a:buNone/>
            </a:pPr>
            <a:endParaRPr lang="sr-Latn-ME" dirty="0"/>
          </a:p>
          <a:p>
            <a:pPr marL="0" indent="0" algn="just">
              <a:buNone/>
            </a:pPr>
            <a:endParaRPr lang="sr-Latn-ME" dirty="0"/>
          </a:p>
          <a:p>
            <a:pPr marL="0" indent="0" algn="just">
              <a:buNone/>
            </a:pPr>
            <a:endParaRPr lang="sr-Latn-ME" dirty="0"/>
          </a:p>
          <a:p>
            <a:pPr marL="0" indent="0" algn="just">
              <a:buNone/>
            </a:pPr>
            <a:r>
              <a:rPr lang="sr-Latn-ME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6F6044-998A-E44B-CD6B-D3F2FF31F3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43" y="0"/>
            <a:ext cx="3907265" cy="96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911FF49-DEB7-4072-9864-9EB675796BB8}"/>
              </a:ext>
            </a:extLst>
          </p:cNvPr>
          <p:cNvSpPr/>
          <p:nvPr/>
        </p:nvSpPr>
        <p:spPr>
          <a:xfrm>
            <a:off x="387928" y="428178"/>
            <a:ext cx="11028218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 algn="just"/>
            <a:r>
              <a:rPr lang="en-GB" sz="2000" b="1" dirty="0" err="1"/>
              <a:t>Član</a:t>
            </a:r>
            <a:r>
              <a:rPr lang="en-GB" sz="2000" b="1" dirty="0"/>
              <a:t> EURES-a </a:t>
            </a:r>
            <a:r>
              <a:rPr lang="en-GB" sz="2000" dirty="0"/>
              <a:t>mora </a:t>
            </a:r>
            <a:r>
              <a:rPr lang="en-GB" sz="2000" dirty="0" err="1"/>
              <a:t>ispuniti</a:t>
            </a:r>
            <a:r>
              <a:rPr lang="en-GB" sz="2000" dirty="0"/>
              <a:t> </a:t>
            </a:r>
            <a:r>
              <a:rPr lang="en-GB" sz="2000" b="1" dirty="0" err="1"/>
              <a:t>sva</a:t>
            </a:r>
            <a:r>
              <a:rPr lang="en-GB" sz="2000" b="1" dirty="0"/>
              <a:t> tri </a:t>
            </a:r>
            <a:r>
              <a:rPr lang="en-GB" sz="2000" b="1" dirty="0" err="1"/>
              <a:t>zadatka</a:t>
            </a:r>
            <a:r>
              <a:rPr lang="en-GB" sz="2000" dirty="0"/>
              <a:t> </a:t>
            </a:r>
            <a:r>
              <a:rPr lang="en-GB" sz="2000" dirty="0" err="1"/>
              <a:t>koja</a:t>
            </a:r>
            <a:r>
              <a:rPr lang="en-GB" sz="2000" dirty="0"/>
              <a:t> </a:t>
            </a:r>
            <a:r>
              <a:rPr lang="en-GB" sz="2000" dirty="0" err="1"/>
              <a:t>proizilaze</a:t>
            </a:r>
            <a:r>
              <a:rPr lang="en-GB" sz="2000" dirty="0"/>
              <a:t> </a:t>
            </a:r>
            <a:r>
              <a:rPr lang="en-GB" sz="2000" dirty="0" err="1"/>
              <a:t>iz</a:t>
            </a:r>
            <a:r>
              <a:rPr lang="en-GB" sz="2000" dirty="0"/>
              <a:t> EURES </a:t>
            </a:r>
            <a:r>
              <a:rPr lang="en-GB" sz="2000" dirty="0" err="1"/>
              <a:t>Uredbe</a:t>
            </a:r>
            <a:r>
              <a:rPr lang="en-GB" sz="2000" dirty="0"/>
              <a:t>:</a:t>
            </a:r>
            <a:endParaRPr lang="de-DE" sz="2000" dirty="0"/>
          </a:p>
          <a:p>
            <a:pPr marL="800100" lvl="1" indent="-342900" algn="just">
              <a:buFont typeface="+mj-lt"/>
              <a:buAutoNum type="alphaLcPeriod"/>
            </a:pPr>
            <a:r>
              <a:rPr lang="en-GB" sz="2000" dirty="0" err="1"/>
              <a:t>doprinosi</a:t>
            </a:r>
            <a:r>
              <a:rPr lang="en-GB" sz="2000" dirty="0"/>
              <a:t> </a:t>
            </a:r>
            <a:r>
              <a:rPr lang="sr-Latn-ME" sz="2000" b="1" dirty="0"/>
              <a:t>broju objavljenih </a:t>
            </a:r>
            <a:r>
              <a:rPr lang="en-GB" sz="2000" b="1" dirty="0" err="1"/>
              <a:t>slobodnih</a:t>
            </a:r>
            <a:r>
              <a:rPr lang="en-GB" sz="2000" b="1" dirty="0"/>
              <a:t> </a:t>
            </a:r>
            <a:r>
              <a:rPr lang="en-GB" sz="2000" b="1" dirty="0" err="1"/>
              <a:t>radnih</a:t>
            </a:r>
            <a:r>
              <a:rPr lang="en-GB" sz="2000" b="1" dirty="0"/>
              <a:t> m</a:t>
            </a:r>
            <a:r>
              <a:rPr lang="sr-Latn-ME" sz="2000" b="1" dirty="0"/>
              <a:t>j</a:t>
            </a:r>
            <a:r>
              <a:rPr lang="en-GB" sz="2000" b="1" dirty="0" err="1"/>
              <a:t>esta</a:t>
            </a:r>
            <a:r>
              <a:rPr lang="en-GB" sz="2000" b="1" dirty="0"/>
              <a:t> </a:t>
            </a:r>
            <a:r>
              <a:rPr lang="en-GB" sz="2000" dirty="0"/>
              <a:t>(</a:t>
            </a:r>
            <a:r>
              <a:rPr lang="sr-Latn-ME" sz="2000" dirty="0"/>
              <a:t>SRM</a:t>
            </a:r>
            <a:r>
              <a:rPr lang="en-GB" sz="2000" dirty="0"/>
              <a:t>) </a:t>
            </a:r>
            <a:r>
              <a:rPr lang="en-GB" sz="2000" dirty="0" err="1"/>
              <a:t>na</a:t>
            </a:r>
            <a:r>
              <a:rPr lang="en-GB" sz="2000" dirty="0"/>
              <a:t> EURES portal</a:t>
            </a:r>
            <a:r>
              <a:rPr lang="sr-Latn-ME" sz="2000" dirty="0"/>
              <a:t>u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en-GB" sz="2000" dirty="0" err="1"/>
              <a:t>doprinosi</a:t>
            </a:r>
            <a:r>
              <a:rPr lang="en-GB" sz="2000" dirty="0"/>
              <a:t> </a:t>
            </a:r>
            <a:r>
              <a:rPr lang="sr-Latn-ME" sz="2000" b="1" dirty="0"/>
              <a:t>broju radnih biografija</a:t>
            </a:r>
            <a:r>
              <a:rPr lang="en-GB" sz="2000" b="1" dirty="0"/>
              <a:t> </a:t>
            </a:r>
            <a:r>
              <a:rPr lang="en-GB" sz="2000" b="1" dirty="0" err="1"/>
              <a:t>tražilaca</a:t>
            </a:r>
            <a:r>
              <a:rPr lang="en-GB" sz="2000" b="1" dirty="0"/>
              <a:t> </a:t>
            </a:r>
            <a:r>
              <a:rPr lang="en-GB" sz="2000" b="1" dirty="0" err="1"/>
              <a:t>posla</a:t>
            </a:r>
            <a:r>
              <a:rPr lang="en-GB" sz="2000" b="1" dirty="0"/>
              <a:t> </a:t>
            </a:r>
            <a:r>
              <a:rPr lang="en-GB" sz="2000" dirty="0"/>
              <a:t>(CV) </a:t>
            </a:r>
            <a:r>
              <a:rPr lang="en-GB" sz="2000" dirty="0" err="1"/>
              <a:t>na</a:t>
            </a:r>
            <a:r>
              <a:rPr lang="en-GB" sz="2000" dirty="0"/>
              <a:t> EURES portal</a:t>
            </a:r>
            <a:r>
              <a:rPr lang="sr-Latn-ME" sz="2000" dirty="0"/>
              <a:t>u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en-GB" sz="2000" dirty="0" err="1"/>
              <a:t>pružanje</a:t>
            </a:r>
            <a:r>
              <a:rPr lang="en-GB" sz="2000" dirty="0"/>
              <a:t> </a:t>
            </a:r>
            <a:r>
              <a:rPr lang="en-GB" sz="2000" b="1" dirty="0" err="1"/>
              <a:t>usluga</a:t>
            </a:r>
            <a:r>
              <a:rPr lang="en-GB" sz="2000" b="1" dirty="0"/>
              <a:t> </a:t>
            </a:r>
            <a:r>
              <a:rPr lang="en-GB" sz="2000" b="1" dirty="0" err="1"/>
              <a:t>podrške</a:t>
            </a:r>
            <a:r>
              <a:rPr lang="en-GB" sz="2000" b="1" dirty="0"/>
              <a:t> </a:t>
            </a:r>
            <a:r>
              <a:rPr lang="en-GB" sz="2000" b="1" dirty="0" err="1"/>
              <a:t>tražiocima</a:t>
            </a:r>
            <a:r>
              <a:rPr lang="en-GB" sz="2000" b="1" dirty="0"/>
              <a:t> </a:t>
            </a:r>
            <a:r>
              <a:rPr lang="en-GB" sz="2000" b="1" dirty="0" err="1"/>
              <a:t>posla</a:t>
            </a:r>
            <a:r>
              <a:rPr lang="en-GB" sz="2000" b="1" dirty="0"/>
              <a:t> </a:t>
            </a:r>
            <a:r>
              <a:rPr lang="en-GB" sz="2000" b="1" dirty="0" err="1"/>
              <a:t>i</a:t>
            </a:r>
            <a:r>
              <a:rPr lang="en-GB" sz="2000" b="1" dirty="0"/>
              <a:t> </a:t>
            </a:r>
            <a:r>
              <a:rPr lang="en-GB" sz="2000" b="1" dirty="0" err="1"/>
              <a:t>poslodavcima</a:t>
            </a:r>
            <a:endParaRPr lang="de-DE" sz="2000" b="1" dirty="0"/>
          </a:p>
          <a:p>
            <a:pPr algn="just"/>
            <a:endParaRPr lang="en-GB" sz="2000" b="1" dirty="0"/>
          </a:p>
          <a:p>
            <a:pPr algn="just"/>
            <a:r>
              <a:rPr lang="de-DE" sz="2000" b="1" dirty="0"/>
              <a:t>EURES partner </a:t>
            </a:r>
            <a:r>
              <a:rPr lang="de-DE" sz="2000" dirty="0"/>
              <a:t>mora ispuniti </a:t>
            </a:r>
            <a:r>
              <a:rPr lang="de-DE" sz="2000" b="1" dirty="0"/>
              <a:t>najmanje jedan od tri gore navedena zadatka</a:t>
            </a:r>
            <a:endParaRPr lang="sr-Latn-ME" sz="2000" b="1" dirty="0"/>
          </a:p>
          <a:p>
            <a:pPr algn="just"/>
            <a:r>
              <a:rPr lang="de-DE" sz="2000" dirty="0"/>
              <a:t>Oni nisu u mogućnosti da pruže sve usluge koje se traže od članova zbog</a:t>
            </a:r>
            <a:endParaRPr lang="sr-Latn-ME" sz="20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de-DE" sz="2000" dirty="0"/>
              <a:t>njihov</a:t>
            </a:r>
            <a:r>
              <a:rPr lang="sr-Latn-ME" sz="2000" dirty="0"/>
              <a:t>e</a:t>
            </a:r>
            <a:r>
              <a:rPr lang="de-DE" sz="2000" dirty="0"/>
              <a:t> mal</a:t>
            </a:r>
            <a:r>
              <a:rPr lang="sr-Latn-ME" sz="2000" dirty="0"/>
              <a:t>e</a:t>
            </a:r>
            <a:r>
              <a:rPr lang="de-DE" sz="2000" dirty="0"/>
              <a:t> veličin</a:t>
            </a:r>
            <a:r>
              <a:rPr lang="sr-Latn-ME" sz="2000" dirty="0"/>
              <a:t>e</a:t>
            </a:r>
            <a:r>
              <a:rPr lang="de-DE" sz="2000" dirty="0"/>
              <a:t>,</a:t>
            </a:r>
            <a:endParaRPr lang="sr-Latn-ME" sz="20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de-DE" sz="2000" dirty="0"/>
              <a:t>ograničen</a:t>
            </a:r>
            <a:r>
              <a:rPr lang="sr-Latn-ME" sz="2000" dirty="0"/>
              <a:t>ih</a:t>
            </a:r>
            <a:r>
              <a:rPr lang="de-DE" sz="2000" dirty="0"/>
              <a:t> finansijsk</a:t>
            </a:r>
            <a:r>
              <a:rPr lang="sr-Latn-ME" sz="2000" dirty="0"/>
              <a:t>ih</a:t>
            </a:r>
            <a:r>
              <a:rPr lang="de-DE" sz="2000" dirty="0"/>
              <a:t> sredst</a:t>
            </a:r>
            <a:r>
              <a:rPr lang="sr-Latn-ME" sz="2000" dirty="0"/>
              <a:t>ava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de-DE" sz="2000" dirty="0"/>
              <a:t>nemogućnost</a:t>
            </a:r>
            <a:r>
              <a:rPr lang="sr-Latn-ME" sz="2000" dirty="0"/>
              <a:t>i</a:t>
            </a:r>
            <a:r>
              <a:rPr lang="de-DE" sz="2000" dirty="0"/>
              <a:t> pružanja čitavog spektra potrebnih zadataka</a:t>
            </a:r>
            <a:endParaRPr lang="sr-Latn-ME" sz="20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de-DE" sz="2000" dirty="0"/>
              <a:t>neprofitn</a:t>
            </a:r>
            <a:r>
              <a:rPr lang="sr-Latn-ME" sz="2000" dirty="0"/>
              <a:t>og</a:t>
            </a:r>
            <a:r>
              <a:rPr lang="de-DE" sz="2000" dirty="0"/>
              <a:t> status</a:t>
            </a:r>
            <a:r>
              <a:rPr lang="sr-Latn-ME" sz="2000" dirty="0"/>
              <a:t>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sr-Latn-ME" sz="2000" dirty="0"/>
              <a:t>tehničkih i drugih ograničenja</a:t>
            </a:r>
          </a:p>
          <a:p>
            <a:pPr lvl="1" algn="just"/>
            <a:endParaRPr lang="en-GB" sz="2000" dirty="0"/>
          </a:p>
          <a:p>
            <a:pPr algn="just"/>
            <a:r>
              <a:rPr lang="en-US" sz="2000" b="1" dirty="0"/>
              <a:t>-&gt; </a:t>
            </a:r>
            <a:r>
              <a:rPr lang="en-GB" sz="2000" b="1" dirty="0" err="1"/>
              <a:t>Država</a:t>
            </a:r>
            <a:r>
              <a:rPr lang="en-GB" sz="2000" b="1" dirty="0"/>
              <a:t> </a:t>
            </a:r>
            <a:r>
              <a:rPr lang="en-GB" sz="2000" b="1" dirty="0" err="1"/>
              <a:t>članica</a:t>
            </a:r>
            <a:endParaRPr lang="en-GB" sz="2000" b="1" dirty="0"/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sr-Latn-ME" sz="2000" dirty="0"/>
              <a:t>i</a:t>
            </a:r>
            <a:r>
              <a:rPr lang="en-GB" sz="2000" dirty="0" err="1"/>
              <a:t>menuje</a:t>
            </a:r>
            <a:r>
              <a:rPr lang="en-GB" sz="2000" dirty="0"/>
              <a:t> </a:t>
            </a:r>
            <a:r>
              <a:rPr lang="sr-Latn-ME" sz="2000" dirty="0"/>
              <a:t>JSZ</a:t>
            </a:r>
            <a:r>
              <a:rPr lang="en-GB" sz="2000" dirty="0"/>
              <a:t> za </a:t>
            </a:r>
            <a:r>
              <a:rPr lang="en-GB" sz="2000" dirty="0" err="1"/>
              <a:t>člana</a:t>
            </a:r>
            <a:r>
              <a:rPr lang="en-GB" sz="2000" dirty="0"/>
              <a:t> EURES-a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osigurava</a:t>
            </a:r>
            <a:r>
              <a:rPr lang="en-GB" sz="2000" dirty="0"/>
              <a:t> da </a:t>
            </a:r>
            <a:r>
              <a:rPr lang="sr-Latn-ME" sz="2000" dirty="0"/>
              <a:t>JSZ</a:t>
            </a:r>
            <a:r>
              <a:rPr lang="en-GB" sz="2000" dirty="0"/>
              <a:t> </a:t>
            </a:r>
            <a:r>
              <a:rPr lang="en-GB" sz="2000" dirty="0" err="1"/>
              <a:t>ispunjava</a:t>
            </a:r>
            <a:r>
              <a:rPr lang="en-GB" sz="2000" dirty="0"/>
              <a:t> </a:t>
            </a:r>
            <a:r>
              <a:rPr lang="en-GB" sz="2000" dirty="0" err="1"/>
              <a:t>sve</a:t>
            </a:r>
            <a:r>
              <a:rPr lang="en-GB" sz="2000" dirty="0"/>
              <a:t> </a:t>
            </a:r>
            <a:r>
              <a:rPr lang="en-GB" sz="2000" dirty="0" err="1"/>
              <a:t>obaveze</a:t>
            </a:r>
            <a:r>
              <a:rPr lang="en-GB" sz="2000" dirty="0"/>
              <a:t> </a:t>
            </a:r>
            <a:r>
              <a:rPr lang="en-GB" sz="2000" dirty="0" err="1"/>
              <a:t>kao</a:t>
            </a:r>
            <a:r>
              <a:rPr lang="en-GB" sz="2000" dirty="0"/>
              <a:t> </a:t>
            </a:r>
            <a:r>
              <a:rPr lang="en-GB" sz="2000" dirty="0" err="1"/>
              <a:t>član</a:t>
            </a:r>
            <a:r>
              <a:rPr lang="en-GB" sz="2000" dirty="0"/>
              <a:t> EURES-a, </a:t>
            </a:r>
            <a:r>
              <a:rPr lang="en-GB" sz="2000" dirty="0" err="1"/>
              <a:t>odnosno</a:t>
            </a:r>
            <a:r>
              <a:rPr lang="en-GB" sz="2000" dirty="0"/>
              <a:t> </a:t>
            </a:r>
            <a:r>
              <a:rPr lang="en-GB" sz="2000" dirty="0" err="1"/>
              <a:t>minimalne</a:t>
            </a:r>
            <a:r>
              <a:rPr lang="en-GB" sz="2000" dirty="0"/>
              <a:t> </a:t>
            </a:r>
            <a:r>
              <a:rPr lang="en-GB" sz="2000" dirty="0" err="1"/>
              <a:t>kriterijume</a:t>
            </a:r>
            <a:r>
              <a:rPr lang="en-GB" sz="2000" dirty="0"/>
              <a:t> </a:t>
            </a:r>
            <a:r>
              <a:rPr lang="en-GB" sz="2000" dirty="0" err="1"/>
              <a:t>navedene</a:t>
            </a:r>
            <a:r>
              <a:rPr lang="en-GB" sz="2000" dirty="0"/>
              <a:t> u </a:t>
            </a:r>
            <a:r>
              <a:rPr lang="en-GB" sz="2000" dirty="0" err="1"/>
              <a:t>Aneksu</a:t>
            </a:r>
            <a:r>
              <a:rPr lang="en-GB" sz="2000" dirty="0"/>
              <a:t> </a:t>
            </a:r>
            <a:r>
              <a:rPr lang="en-GB" sz="2000" dirty="0" err="1"/>
              <a:t>Uredbe</a:t>
            </a:r>
            <a:r>
              <a:rPr lang="en-GB" sz="2000" dirty="0"/>
              <a:t> o EURES-u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pružanje</a:t>
            </a:r>
            <a:r>
              <a:rPr lang="en-GB" sz="2000" dirty="0"/>
              <a:t> </a:t>
            </a:r>
            <a:r>
              <a:rPr lang="en-GB" sz="2000" dirty="0" err="1"/>
              <a:t>usluga</a:t>
            </a:r>
            <a:r>
              <a:rPr lang="en-GB" sz="2000" dirty="0"/>
              <a:t> za </a:t>
            </a:r>
            <a:r>
              <a:rPr lang="en-GB" sz="2000" dirty="0" err="1"/>
              <a:t>osobe</a:t>
            </a:r>
            <a:r>
              <a:rPr lang="en-GB" sz="2000" dirty="0"/>
              <a:t> </a:t>
            </a:r>
            <a:r>
              <a:rPr lang="en-GB" sz="2000" dirty="0" err="1"/>
              <a:t>koje</a:t>
            </a:r>
            <a:r>
              <a:rPr lang="en-GB" sz="2000" dirty="0"/>
              <a:t> </a:t>
            </a:r>
            <a:r>
              <a:rPr lang="en-GB" sz="2000" dirty="0" err="1"/>
              <a:t>traže</a:t>
            </a:r>
            <a:r>
              <a:rPr lang="en-GB" sz="2000" dirty="0"/>
              <a:t> </a:t>
            </a:r>
            <a:r>
              <a:rPr lang="en-GB" sz="2000" dirty="0" err="1"/>
              <a:t>posao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poslodavc</a:t>
            </a:r>
            <a:r>
              <a:rPr lang="sr-Latn-ME" sz="2000" dirty="0"/>
              <a:t>ima</a:t>
            </a:r>
            <a:r>
              <a:rPr lang="en-GB" sz="2000" dirty="0"/>
              <a:t> (ne </a:t>
            </a:r>
            <a:r>
              <a:rPr lang="en-GB" sz="2000" dirty="0" err="1"/>
              <a:t>samo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sr-Latn-ME" sz="2000" dirty="0"/>
              <a:t>on-line</a:t>
            </a:r>
            <a:r>
              <a:rPr lang="en-GB" sz="2000" dirty="0"/>
              <a:t>)</a:t>
            </a:r>
            <a:endParaRPr lang="sr-Latn-ME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sr-Latn-ME" dirty="0">
              <a:solidFill>
                <a:srgbClr val="FFFF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523C04E-4CF0-4B9B-819D-F3B22DED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5027-183B-4544-B6E7-70450B64D7F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353B8AC-CFCD-4EE5-9DEB-823FDF50790C}"/>
              </a:ext>
            </a:extLst>
          </p:cNvPr>
          <p:cNvSpPr/>
          <p:nvPr/>
        </p:nvSpPr>
        <p:spPr>
          <a:xfrm>
            <a:off x="265409" y="-56452"/>
            <a:ext cx="9347200" cy="53655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EURES </a:t>
            </a:r>
            <a:r>
              <a:rPr lang="sr-Latn-ME" sz="3200" dirty="0"/>
              <a:t>članovi i partneri</a:t>
            </a:r>
            <a:endParaRPr lang="de-DE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0C483-B5BA-15E2-0B70-B7564A915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097" y="5756366"/>
            <a:ext cx="4066903" cy="11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8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91018-C67A-A450-94AB-EFAC4094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5" y="732310"/>
            <a:ext cx="549271" cy="3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5BCB1-C9DF-8FB5-A109-8646A98F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51" y="732310"/>
            <a:ext cx="574720" cy="36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BA180-1CC6-D528-BA05-89E2BE1CD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748618"/>
            <a:ext cx="582206" cy="349627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04A0D5-8FA5-6315-EA82-C8E0445C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77" y="732310"/>
            <a:ext cx="790347" cy="395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BE2E1-6610-1DA5-F927-C9BFDF6B1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332">
            <a:off x="8461611" y="2520080"/>
            <a:ext cx="673578" cy="8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140AE-DFEE-510C-1A6C-8124BCAD1207}"/>
              </a:ext>
            </a:extLst>
          </p:cNvPr>
          <p:cNvSpPr/>
          <p:nvPr/>
        </p:nvSpPr>
        <p:spPr>
          <a:xfrm>
            <a:off x="5577888" y="618630"/>
            <a:ext cx="5319165" cy="53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32F05-96B2-AED2-4A42-635520DFDA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9753600" y="4631267"/>
            <a:ext cx="2419474" cy="222899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E5BE0BA-9A17-67BB-9301-0AD0D497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sz="3200" b="1" dirty="0">
                <a:solidFill>
                  <a:srgbClr val="EAA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Zadaci javne službe za zapošljavanje kao EURES člana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155F386-1285-DB18-1A13-87766ABF0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712" y="1504846"/>
            <a:ext cx="10515600" cy="462072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sr-Latn-ME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sr-Latn-ME" sz="2800" dirty="0"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sr-Latn-ME" sz="3800" dirty="0"/>
              <a:t>Uskladiti se sa kriterijumima za prijem;</a:t>
            </a:r>
          </a:p>
          <a:p>
            <a:pPr algn="just"/>
            <a:endParaRPr lang="sr-Latn-ME" sz="38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sr-Latn-ME" sz="3800" dirty="0"/>
              <a:t>Ispunjavati sve svoje obaveze kao član EURES-a: doprinositi broju SRM, CV/aplikacija za posao i pružanje usluge podrške;</a:t>
            </a:r>
          </a:p>
          <a:p>
            <a:pPr algn="just"/>
            <a:endParaRPr lang="sr-Latn-ME" sz="38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sr-Latn-ME" sz="3800" dirty="0"/>
              <a:t>Obezbjeđivati sve usluge podrške definisane u Uredbi: olakšava pristup EURES portalu, daje osnovne informacije, pruža usluge tražiocima zaposlenja, poslodavcima, informacije o pomoći nakon zapošljavanja i olakšava pristup informacijama drugih JSZ i ostalih institucija (ugovori o radu, pravo na penziju, zdravstveno osiguranje, socijalno osiguranje, oporezivanje, APZ);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sr-Latn-ME" sz="38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sr-Latn-ME" sz="3800" dirty="0"/>
              <a:t>Nuditi usluge koje nisu samo on-line.</a:t>
            </a:r>
          </a:p>
          <a:p>
            <a:pPr marL="0" indent="0">
              <a:buNone/>
            </a:pP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1676995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1933</Words>
  <Application>Microsoft Office PowerPoint</Application>
  <PresentationFormat>Widescreen</PresentationFormat>
  <Paragraphs>279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Century</vt:lpstr>
      <vt:lpstr>Times New Roman</vt:lpstr>
      <vt:lpstr>Wingdings</vt:lpstr>
      <vt:lpstr>Office Theme</vt:lpstr>
      <vt:lpstr>PowerPoint Presentation</vt:lpstr>
      <vt:lpstr>The European Employment Services Network - EURES</vt:lpstr>
      <vt:lpstr>Zašto biti član EURES mreže?</vt:lpstr>
      <vt:lpstr>PowerPoint Presentation</vt:lpstr>
      <vt:lpstr>PowerPoint Presentation</vt:lpstr>
      <vt:lpstr>   Zadaci i nadležnosti ELA-e: </vt:lpstr>
      <vt:lpstr>    Nacionalni nivo</vt:lpstr>
      <vt:lpstr>PowerPoint Presentation</vt:lpstr>
      <vt:lpstr>Zadaci javne službe za zapošljavanje kao EURES člana</vt:lpstr>
      <vt:lpstr>USLUGE EURES-a</vt:lpstr>
      <vt:lpstr>                Usluge za osobe koje traže posao </vt:lpstr>
      <vt:lpstr>PowerPoint Presentation</vt:lpstr>
      <vt:lpstr>PowerPoint Presentation</vt:lpstr>
      <vt:lpstr>PowerPoint Presentation</vt:lpstr>
      <vt:lpstr>PowerPoint Presentation</vt:lpstr>
      <vt:lpstr>EURES PROGRAMIRANJE</vt:lpstr>
      <vt:lpstr>Performance Measurement System   Sistem mjerenja učinka</vt:lpstr>
      <vt:lpstr>EURES AKADEMIJA</vt:lpstr>
      <vt:lpstr>TWINNING projekat: „Jačanje kapaciteta Zavoda za zapošljavanje Crne Gore za sprovođenje aktivnih mjera za zapošljavanje, buduće učešće u Evropskom socijalnom fondu (ESF) i podršku u mobilnosti radne snage"</vt:lpstr>
      <vt:lpstr>Komponenta 3 – mobilnost radne snage/EURES Jačanje administrativnih kapaciteta za pružanje podrške za poboljšanje mobilnosti radne snage i pripremu za pridruživanje EURES mreži </vt:lpstr>
      <vt:lpstr>PowerPoint Presentation</vt:lpstr>
      <vt:lpstr>  </vt:lpstr>
      <vt:lpstr>Crna Gora – budući član EURES mreže  </vt:lpstr>
      <vt:lpstr>PowerPoint Presentation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Gordana Vukcevic</dc:creator>
  <cp:lastModifiedBy>Gordana Vukcevic</cp:lastModifiedBy>
  <cp:revision>11</cp:revision>
  <dcterms:created xsi:type="dcterms:W3CDTF">2026-03-30T14:57:39Z</dcterms:created>
  <dcterms:modified xsi:type="dcterms:W3CDTF">2026-03-30T21:45:38Z</dcterms:modified>
</cp:coreProperties>
</file>