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</p:sldMasterIdLst>
  <p:sldIdLst>
    <p:sldId id="256" r:id="rId2"/>
    <p:sldId id="351" r:id="rId3"/>
    <p:sldId id="350" r:id="rId4"/>
    <p:sldId id="391" r:id="rId5"/>
    <p:sldId id="305" r:id="rId6"/>
    <p:sldId id="376" r:id="rId7"/>
    <p:sldId id="377" r:id="rId8"/>
    <p:sldId id="290" r:id="rId9"/>
    <p:sldId id="378" r:id="rId10"/>
    <p:sldId id="379" r:id="rId11"/>
    <p:sldId id="380" r:id="rId12"/>
    <p:sldId id="381" r:id="rId13"/>
    <p:sldId id="382" r:id="rId14"/>
    <p:sldId id="383" r:id="rId15"/>
    <p:sldId id="356" r:id="rId16"/>
    <p:sldId id="393" r:id="rId17"/>
    <p:sldId id="384" r:id="rId18"/>
    <p:sldId id="385" r:id="rId19"/>
    <p:sldId id="386" r:id="rId20"/>
    <p:sldId id="387" r:id="rId21"/>
    <p:sldId id="355" r:id="rId22"/>
    <p:sldId id="388" r:id="rId23"/>
    <p:sldId id="389" r:id="rId24"/>
    <p:sldId id="392" r:id="rId25"/>
    <p:sldId id="312" r:id="rId26"/>
    <p:sldId id="390" r:id="rId27"/>
    <p:sldId id="394" r:id="rId28"/>
    <p:sldId id="395" r:id="rId29"/>
    <p:sldId id="396" r:id="rId30"/>
    <p:sldId id="397" r:id="rId31"/>
    <p:sldId id="398" r:id="rId32"/>
    <p:sldId id="288" r:id="rId33"/>
  </p:sldIdLst>
  <p:sldSz cx="12192000" cy="6858000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66AC"/>
    <a:srgbClr val="629D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364" autoAdjust="0"/>
  </p:normalViewPr>
  <p:slideViewPr>
    <p:cSldViewPr snapToGrid="0">
      <p:cViewPr varScale="1">
        <p:scale>
          <a:sx n="79" d="100"/>
          <a:sy n="79" d="100"/>
        </p:scale>
        <p:origin x="80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A3A2AF-FAF3-4FAE-B2ED-F20483648801}" type="doc">
      <dgm:prSet loTypeId="urn:microsoft.com/office/officeart/2005/8/layout/hProcess9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sr-Latn-ME"/>
        </a:p>
      </dgm:t>
    </dgm:pt>
    <dgm:pt modelId="{FAEF1EDD-A7FE-4446-BAB7-9EF011581863}">
      <dgm:prSet phldrT="[Text]" phldr="0"/>
      <dgm:spPr/>
      <dgm:t>
        <a:bodyPr/>
        <a:lstStyle/>
        <a:p>
          <a:r>
            <a:rPr lang="sr-Latn-ME" dirty="0"/>
            <a:t>OBRAZOVANJE I OSPOSOBLJAVANJE</a:t>
          </a:r>
        </a:p>
      </dgm:t>
    </dgm:pt>
    <dgm:pt modelId="{861C0D0C-9CAC-4B47-8BDC-CEA1128C2F92}" type="sibTrans" cxnId="{57148751-FF92-4CDC-98C5-AFEEE0ACFDBD}">
      <dgm:prSet/>
      <dgm:spPr/>
      <dgm:t>
        <a:bodyPr/>
        <a:lstStyle/>
        <a:p>
          <a:endParaRPr lang="sr-Latn-ME"/>
        </a:p>
      </dgm:t>
    </dgm:pt>
    <dgm:pt modelId="{EBFBD43B-A6B9-4D59-85F7-B2E887D05D09}" type="parTrans" cxnId="{57148751-FF92-4CDC-98C5-AFEEE0ACFDBD}">
      <dgm:prSet/>
      <dgm:spPr/>
      <dgm:t>
        <a:bodyPr/>
        <a:lstStyle/>
        <a:p>
          <a:endParaRPr lang="sr-Latn-ME"/>
        </a:p>
      </dgm:t>
    </dgm:pt>
    <dgm:pt modelId="{0707A247-B037-4B7C-BA12-E2DF900AAF62}">
      <dgm:prSet phldrT="[Text]" phldr="0"/>
      <dgm:spPr/>
      <dgm:t>
        <a:bodyPr/>
        <a:lstStyle/>
        <a:p>
          <a:r>
            <a:rPr lang="sr-Latn-ME" dirty="0"/>
            <a:t>DIREKTNO OTVARANJE RADNIH MJESTA </a:t>
          </a:r>
        </a:p>
      </dgm:t>
    </dgm:pt>
    <dgm:pt modelId="{F012A7B2-4A79-454A-8AE5-5B296C43D3DD}" type="sibTrans" cxnId="{B3DB84A3-5F77-414E-AE11-94ADAF3054E1}">
      <dgm:prSet/>
      <dgm:spPr/>
      <dgm:t>
        <a:bodyPr/>
        <a:lstStyle/>
        <a:p>
          <a:endParaRPr lang="sr-Latn-ME"/>
        </a:p>
      </dgm:t>
    </dgm:pt>
    <dgm:pt modelId="{4A7E5557-6840-4602-813E-4248194EE7B8}" type="parTrans" cxnId="{B3DB84A3-5F77-414E-AE11-94ADAF3054E1}">
      <dgm:prSet/>
      <dgm:spPr/>
      <dgm:t>
        <a:bodyPr/>
        <a:lstStyle/>
        <a:p>
          <a:endParaRPr lang="sr-Latn-ME"/>
        </a:p>
      </dgm:t>
    </dgm:pt>
    <dgm:pt modelId="{B809A44E-5873-41E9-8428-DE0F56B5AD22}">
      <dgm:prSet phldrT="[Text]" phldr="0"/>
      <dgm:spPr/>
      <dgm:t>
        <a:bodyPr/>
        <a:lstStyle/>
        <a:p>
          <a:r>
            <a:rPr lang="sr-Latn-ME" dirty="0"/>
            <a:t>PODSTICAJI ZA ZAPOŠLJAVANJE</a:t>
          </a:r>
        </a:p>
      </dgm:t>
    </dgm:pt>
    <dgm:pt modelId="{8084F1B5-3334-4A29-91DA-02B05B3D5FE2}" type="sibTrans" cxnId="{59365851-D77D-44AD-B099-A1F88616BB12}">
      <dgm:prSet/>
      <dgm:spPr/>
      <dgm:t>
        <a:bodyPr/>
        <a:lstStyle/>
        <a:p>
          <a:endParaRPr lang="sr-Latn-ME"/>
        </a:p>
      </dgm:t>
    </dgm:pt>
    <dgm:pt modelId="{088BB85C-7922-444E-A0CB-6CAF71D9C0A5}" type="parTrans" cxnId="{59365851-D77D-44AD-B099-A1F88616BB12}">
      <dgm:prSet/>
      <dgm:spPr/>
      <dgm:t>
        <a:bodyPr/>
        <a:lstStyle/>
        <a:p>
          <a:endParaRPr lang="sr-Latn-ME"/>
        </a:p>
      </dgm:t>
    </dgm:pt>
    <dgm:pt modelId="{9EFD4A96-8415-42F3-98B6-7A5A6872DADF}">
      <dgm:prSet phldrT="[Text]" phldr="0"/>
      <dgm:spPr/>
      <dgm:t>
        <a:bodyPr/>
        <a:lstStyle/>
        <a:p>
          <a:r>
            <a:rPr lang="sr-Latn-ME"/>
            <a:t>PODSTICAJI ZA SAMOZAPOŠLJAVANJE</a:t>
          </a:r>
          <a:endParaRPr lang="sr-Latn-ME" dirty="0"/>
        </a:p>
      </dgm:t>
    </dgm:pt>
    <dgm:pt modelId="{EF4DDB26-7FA7-4A5B-99B2-D153A8C4911D}" type="parTrans" cxnId="{55DF108A-1408-4768-AE3C-E00FBBA54FC7}">
      <dgm:prSet/>
      <dgm:spPr/>
      <dgm:t>
        <a:bodyPr/>
        <a:lstStyle/>
        <a:p>
          <a:endParaRPr lang="sr-Latn-ME"/>
        </a:p>
      </dgm:t>
    </dgm:pt>
    <dgm:pt modelId="{F063E5B4-079D-4C5A-97AB-B3876E6B48D4}" type="sibTrans" cxnId="{55DF108A-1408-4768-AE3C-E00FBBA54FC7}">
      <dgm:prSet/>
      <dgm:spPr/>
      <dgm:t>
        <a:bodyPr/>
        <a:lstStyle/>
        <a:p>
          <a:endParaRPr lang="sr-Latn-ME"/>
        </a:p>
      </dgm:t>
    </dgm:pt>
    <dgm:pt modelId="{308A48F1-C66B-418E-8889-65AE65EF0A80}" type="pres">
      <dgm:prSet presAssocID="{8EA3A2AF-FAF3-4FAE-B2ED-F20483648801}" presName="CompostProcess" presStyleCnt="0">
        <dgm:presLayoutVars>
          <dgm:dir/>
          <dgm:resizeHandles val="exact"/>
        </dgm:presLayoutVars>
      </dgm:prSet>
      <dgm:spPr/>
    </dgm:pt>
    <dgm:pt modelId="{12AFBC44-55FC-42F4-B2B4-F2C78FA56C1F}" type="pres">
      <dgm:prSet presAssocID="{8EA3A2AF-FAF3-4FAE-B2ED-F20483648801}" presName="arrow" presStyleLbl="bgShp" presStyleIdx="0" presStyleCnt="1"/>
      <dgm:spPr/>
    </dgm:pt>
    <dgm:pt modelId="{95A1DC4B-A9C4-448F-A84D-F0B924A4168B}" type="pres">
      <dgm:prSet presAssocID="{8EA3A2AF-FAF3-4FAE-B2ED-F20483648801}" presName="linearProcess" presStyleCnt="0"/>
      <dgm:spPr/>
    </dgm:pt>
    <dgm:pt modelId="{3EB249E2-F01B-43AC-BE5D-58E83AEED5B5}" type="pres">
      <dgm:prSet presAssocID="{FAEF1EDD-A7FE-4446-BAB7-9EF011581863}" presName="textNode" presStyleLbl="node1" presStyleIdx="0" presStyleCnt="4">
        <dgm:presLayoutVars>
          <dgm:bulletEnabled val="1"/>
        </dgm:presLayoutVars>
      </dgm:prSet>
      <dgm:spPr/>
    </dgm:pt>
    <dgm:pt modelId="{984355C0-EB51-407F-8F0C-BEB4D41D0314}" type="pres">
      <dgm:prSet presAssocID="{861C0D0C-9CAC-4B47-8BDC-CEA1128C2F92}" presName="sibTrans" presStyleCnt="0"/>
      <dgm:spPr/>
    </dgm:pt>
    <dgm:pt modelId="{4A3DD51C-84ED-4F60-BA2B-399239FC2BF9}" type="pres">
      <dgm:prSet presAssocID="{B809A44E-5873-41E9-8428-DE0F56B5AD22}" presName="textNode" presStyleLbl="node1" presStyleIdx="1" presStyleCnt="4">
        <dgm:presLayoutVars>
          <dgm:bulletEnabled val="1"/>
        </dgm:presLayoutVars>
      </dgm:prSet>
      <dgm:spPr/>
    </dgm:pt>
    <dgm:pt modelId="{25A567E8-EB54-46CC-9E65-9245E7E30BFA}" type="pres">
      <dgm:prSet presAssocID="{8084F1B5-3334-4A29-91DA-02B05B3D5FE2}" presName="sibTrans" presStyleCnt="0"/>
      <dgm:spPr/>
    </dgm:pt>
    <dgm:pt modelId="{09771E86-1BA8-491F-9287-2F4B72409F08}" type="pres">
      <dgm:prSet presAssocID="{9EFD4A96-8415-42F3-98B6-7A5A6872DADF}" presName="textNode" presStyleLbl="node1" presStyleIdx="2" presStyleCnt="4">
        <dgm:presLayoutVars>
          <dgm:bulletEnabled val="1"/>
        </dgm:presLayoutVars>
      </dgm:prSet>
      <dgm:spPr/>
    </dgm:pt>
    <dgm:pt modelId="{C4AC4693-3287-47BA-B285-7DA8902C21C2}" type="pres">
      <dgm:prSet presAssocID="{F063E5B4-079D-4C5A-97AB-B3876E6B48D4}" presName="sibTrans" presStyleCnt="0"/>
      <dgm:spPr/>
    </dgm:pt>
    <dgm:pt modelId="{76D33569-7191-44A2-9AE5-B44E05BA8B50}" type="pres">
      <dgm:prSet presAssocID="{0707A247-B037-4B7C-BA12-E2DF900AAF62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67212E01-CE36-4E33-81F4-494DEB760436}" type="presOf" srcId="{B809A44E-5873-41E9-8428-DE0F56B5AD22}" destId="{4A3DD51C-84ED-4F60-BA2B-399239FC2BF9}" srcOrd="0" destOrd="0" presId="urn:microsoft.com/office/officeart/2005/8/layout/hProcess9"/>
    <dgm:cxn modelId="{14281F2E-ACF1-4F46-8430-FAFB2756040A}" type="presOf" srcId="{9EFD4A96-8415-42F3-98B6-7A5A6872DADF}" destId="{09771E86-1BA8-491F-9287-2F4B72409F08}" srcOrd="0" destOrd="0" presId="urn:microsoft.com/office/officeart/2005/8/layout/hProcess9"/>
    <dgm:cxn modelId="{59365851-D77D-44AD-B099-A1F88616BB12}" srcId="{8EA3A2AF-FAF3-4FAE-B2ED-F20483648801}" destId="{B809A44E-5873-41E9-8428-DE0F56B5AD22}" srcOrd="1" destOrd="0" parTransId="{088BB85C-7922-444E-A0CB-6CAF71D9C0A5}" sibTransId="{8084F1B5-3334-4A29-91DA-02B05B3D5FE2}"/>
    <dgm:cxn modelId="{57148751-FF92-4CDC-98C5-AFEEE0ACFDBD}" srcId="{8EA3A2AF-FAF3-4FAE-B2ED-F20483648801}" destId="{FAEF1EDD-A7FE-4446-BAB7-9EF011581863}" srcOrd="0" destOrd="0" parTransId="{EBFBD43B-A6B9-4D59-85F7-B2E887D05D09}" sibTransId="{861C0D0C-9CAC-4B47-8BDC-CEA1128C2F92}"/>
    <dgm:cxn modelId="{55DF108A-1408-4768-AE3C-E00FBBA54FC7}" srcId="{8EA3A2AF-FAF3-4FAE-B2ED-F20483648801}" destId="{9EFD4A96-8415-42F3-98B6-7A5A6872DADF}" srcOrd="2" destOrd="0" parTransId="{EF4DDB26-7FA7-4A5B-99B2-D153A8C4911D}" sibTransId="{F063E5B4-079D-4C5A-97AB-B3876E6B48D4}"/>
    <dgm:cxn modelId="{B3DB84A3-5F77-414E-AE11-94ADAF3054E1}" srcId="{8EA3A2AF-FAF3-4FAE-B2ED-F20483648801}" destId="{0707A247-B037-4B7C-BA12-E2DF900AAF62}" srcOrd="3" destOrd="0" parTransId="{4A7E5557-6840-4602-813E-4248194EE7B8}" sibTransId="{F012A7B2-4A79-454A-8AE5-5B296C43D3DD}"/>
    <dgm:cxn modelId="{C7EF45B3-C2C7-44DD-85CF-DE202BF9A7A5}" type="presOf" srcId="{FAEF1EDD-A7FE-4446-BAB7-9EF011581863}" destId="{3EB249E2-F01B-43AC-BE5D-58E83AEED5B5}" srcOrd="0" destOrd="0" presId="urn:microsoft.com/office/officeart/2005/8/layout/hProcess9"/>
    <dgm:cxn modelId="{969351BA-1A9A-4BEB-B417-0B2CC134DAA4}" type="presOf" srcId="{0707A247-B037-4B7C-BA12-E2DF900AAF62}" destId="{76D33569-7191-44A2-9AE5-B44E05BA8B50}" srcOrd="0" destOrd="0" presId="urn:microsoft.com/office/officeart/2005/8/layout/hProcess9"/>
    <dgm:cxn modelId="{72FC0FCC-0CE7-40F8-A5B2-635D74DA0A85}" type="presOf" srcId="{8EA3A2AF-FAF3-4FAE-B2ED-F20483648801}" destId="{308A48F1-C66B-418E-8889-65AE65EF0A80}" srcOrd="0" destOrd="0" presId="urn:microsoft.com/office/officeart/2005/8/layout/hProcess9"/>
    <dgm:cxn modelId="{9667AF8C-CBDA-4685-A03E-A44163AA1F54}" type="presParOf" srcId="{308A48F1-C66B-418E-8889-65AE65EF0A80}" destId="{12AFBC44-55FC-42F4-B2B4-F2C78FA56C1F}" srcOrd="0" destOrd="0" presId="urn:microsoft.com/office/officeart/2005/8/layout/hProcess9"/>
    <dgm:cxn modelId="{D838C067-6334-4A0D-89D2-400C388C09AE}" type="presParOf" srcId="{308A48F1-C66B-418E-8889-65AE65EF0A80}" destId="{95A1DC4B-A9C4-448F-A84D-F0B924A4168B}" srcOrd="1" destOrd="0" presId="urn:microsoft.com/office/officeart/2005/8/layout/hProcess9"/>
    <dgm:cxn modelId="{DD77DB01-5A3D-4FF8-8F31-3CC208EC9D9A}" type="presParOf" srcId="{95A1DC4B-A9C4-448F-A84D-F0B924A4168B}" destId="{3EB249E2-F01B-43AC-BE5D-58E83AEED5B5}" srcOrd="0" destOrd="0" presId="urn:microsoft.com/office/officeart/2005/8/layout/hProcess9"/>
    <dgm:cxn modelId="{4819C6A8-4C58-4FD8-ADB1-A0EA69E32EF3}" type="presParOf" srcId="{95A1DC4B-A9C4-448F-A84D-F0B924A4168B}" destId="{984355C0-EB51-407F-8F0C-BEB4D41D0314}" srcOrd="1" destOrd="0" presId="urn:microsoft.com/office/officeart/2005/8/layout/hProcess9"/>
    <dgm:cxn modelId="{20537566-FC1F-4E82-B851-82FB43D537EB}" type="presParOf" srcId="{95A1DC4B-A9C4-448F-A84D-F0B924A4168B}" destId="{4A3DD51C-84ED-4F60-BA2B-399239FC2BF9}" srcOrd="2" destOrd="0" presId="urn:microsoft.com/office/officeart/2005/8/layout/hProcess9"/>
    <dgm:cxn modelId="{70BAFFF3-80C9-4881-93E8-51DFED2CDCEB}" type="presParOf" srcId="{95A1DC4B-A9C4-448F-A84D-F0B924A4168B}" destId="{25A567E8-EB54-46CC-9E65-9245E7E30BFA}" srcOrd="3" destOrd="0" presId="urn:microsoft.com/office/officeart/2005/8/layout/hProcess9"/>
    <dgm:cxn modelId="{18EDA4D8-1F33-4D27-96FD-7C8376CCFA3F}" type="presParOf" srcId="{95A1DC4B-A9C4-448F-A84D-F0B924A4168B}" destId="{09771E86-1BA8-491F-9287-2F4B72409F08}" srcOrd="4" destOrd="0" presId="urn:microsoft.com/office/officeart/2005/8/layout/hProcess9"/>
    <dgm:cxn modelId="{CACAD004-2745-4C26-B5FA-AB9ABCB663A1}" type="presParOf" srcId="{95A1DC4B-A9C4-448F-A84D-F0B924A4168B}" destId="{C4AC4693-3287-47BA-B285-7DA8902C21C2}" srcOrd="5" destOrd="0" presId="urn:microsoft.com/office/officeart/2005/8/layout/hProcess9"/>
    <dgm:cxn modelId="{41E76054-B986-4860-8AF5-9D023E089ACB}" type="presParOf" srcId="{95A1DC4B-A9C4-448F-A84D-F0B924A4168B}" destId="{76D33569-7191-44A2-9AE5-B44E05BA8B50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7ADB73-8323-470A-B3C2-72BCF3B9DEDE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ME"/>
        </a:p>
      </dgm:t>
    </dgm:pt>
    <dgm:pt modelId="{936C4760-AADF-4A18-BFFD-24A617071626}">
      <dgm:prSet custT="1"/>
      <dgm:spPr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  <a:softEdge rad="31750"/>
        </a:effectLst>
      </dgm:spPr>
      <dgm:t>
        <a:bodyPr/>
        <a:lstStyle/>
        <a:p>
          <a:pPr marL="0" lvl="0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3800" b="1" dirty="0">
              <a:solidFill>
                <a:schemeClr val="bg2"/>
              </a:solidFill>
            </a:rPr>
            <a:t>OBRAZOVANJE I OSPOSOBLJAVANJE</a:t>
          </a:r>
          <a:endParaRPr lang="sr-Latn-ME" sz="3800" dirty="0">
            <a:solidFill>
              <a:schemeClr val="bg2"/>
            </a:solidFill>
          </a:endParaRPr>
        </a:p>
      </dgm:t>
    </dgm:pt>
    <dgm:pt modelId="{A4B1760C-0878-4E7A-81E1-1792EB28D433}" type="parTrans" cxnId="{71DC2611-2B20-4269-AD55-57B11B45334A}">
      <dgm:prSet/>
      <dgm:spPr/>
      <dgm:t>
        <a:bodyPr/>
        <a:lstStyle/>
        <a:p>
          <a:endParaRPr lang="sr-Latn-ME"/>
        </a:p>
      </dgm:t>
    </dgm:pt>
    <dgm:pt modelId="{DDCC7749-0C6A-423F-8A0D-E9BB8A47C409}" type="sibTrans" cxnId="{71DC2611-2B20-4269-AD55-57B11B45334A}">
      <dgm:prSet/>
      <dgm:spPr/>
      <dgm:t>
        <a:bodyPr/>
        <a:lstStyle/>
        <a:p>
          <a:endParaRPr lang="sr-Latn-ME"/>
        </a:p>
      </dgm:t>
    </dgm:pt>
    <dgm:pt modelId="{51CE0CCC-3D0D-403C-91F1-AA6213EEFF41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sr-Latn-ME" sz="2800" dirty="0"/>
            <a:t>Obrazovanje i osposobljavanje odraslih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sr-Latn-ME" sz="2800" dirty="0"/>
            <a:t>Osposobljavanje – Radna praksa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sr-Latn-ME" sz="2800" dirty="0"/>
            <a:t>Osposobljavanje kod poslodavca</a:t>
          </a:r>
        </a:p>
      </dgm:t>
    </dgm:pt>
    <dgm:pt modelId="{45F3FB94-D904-4DAF-A3D9-42546B46426A}" type="parTrans" cxnId="{709A8A02-4885-407D-B5C5-75A694FB33A8}">
      <dgm:prSet/>
      <dgm:spPr/>
      <dgm:t>
        <a:bodyPr/>
        <a:lstStyle/>
        <a:p>
          <a:endParaRPr lang="sr-Latn-ME"/>
        </a:p>
      </dgm:t>
    </dgm:pt>
    <dgm:pt modelId="{00DACB36-26ED-44EC-BF57-4E13DE163BE0}" type="sibTrans" cxnId="{709A8A02-4885-407D-B5C5-75A694FB33A8}">
      <dgm:prSet/>
      <dgm:spPr/>
      <dgm:t>
        <a:bodyPr/>
        <a:lstStyle/>
        <a:p>
          <a:endParaRPr lang="sr-Latn-ME"/>
        </a:p>
      </dgm:t>
    </dgm:pt>
    <dgm:pt modelId="{A1C39EA3-F607-4AF7-8679-B9FF486B92A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sr-Latn-ME" sz="2800" dirty="0"/>
            <a:t>Rad kod poslodavca</a:t>
          </a:r>
        </a:p>
      </dgm:t>
    </dgm:pt>
    <dgm:pt modelId="{1F334DF7-77C0-48E4-A892-C2D3496916E7}" type="parTrans" cxnId="{585D8982-2D06-4C92-BE39-884036E74698}">
      <dgm:prSet/>
      <dgm:spPr/>
      <dgm:t>
        <a:bodyPr/>
        <a:lstStyle/>
        <a:p>
          <a:endParaRPr lang="sr-Latn-ME"/>
        </a:p>
      </dgm:t>
    </dgm:pt>
    <dgm:pt modelId="{901DA634-6886-473F-B8A2-0FE7B672098E}" type="sibTrans" cxnId="{585D8982-2D06-4C92-BE39-884036E74698}">
      <dgm:prSet/>
      <dgm:spPr/>
      <dgm:t>
        <a:bodyPr/>
        <a:lstStyle/>
        <a:p>
          <a:endParaRPr lang="sr-Latn-ME"/>
        </a:p>
      </dgm:t>
    </dgm:pt>
    <dgm:pt modelId="{C7BEED02-6E74-4EBD-BF0D-3E7382A89851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sr-Latn-ME" sz="2800" dirty="0"/>
            <a:t>Osposobljavanje za samostalan rad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sr-Latn-ME" sz="2800" dirty="0"/>
            <a:t>Osposobljavanje na konkretnom radnom mjestu</a:t>
          </a:r>
        </a:p>
      </dgm:t>
    </dgm:pt>
    <dgm:pt modelId="{B49A51E2-3C6E-4A5A-AA24-161295B8CF63}" type="parTrans" cxnId="{2673586C-8A61-42ED-82DC-3B76BC695018}">
      <dgm:prSet/>
      <dgm:spPr/>
      <dgm:t>
        <a:bodyPr/>
        <a:lstStyle/>
        <a:p>
          <a:endParaRPr lang="sr-Latn-ME"/>
        </a:p>
      </dgm:t>
    </dgm:pt>
    <dgm:pt modelId="{D169E4F6-86AB-4B14-B386-07D1E3E28C7A}" type="sibTrans" cxnId="{2673586C-8A61-42ED-82DC-3B76BC695018}">
      <dgm:prSet/>
      <dgm:spPr/>
      <dgm:t>
        <a:bodyPr/>
        <a:lstStyle/>
        <a:p>
          <a:endParaRPr lang="sr-Latn-ME"/>
        </a:p>
      </dgm:t>
    </dgm:pt>
    <dgm:pt modelId="{972EF42B-FC53-4E42-8C55-0F79C8B6240F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sr-Latn-ME" sz="2800" dirty="0"/>
        </a:p>
      </dgm:t>
    </dgm:pt>
    <dgm:pt modelId="{E593F484-E7B4-427D-A928-104BCB48BCD4}" type="parTrans" cxnId="{4EB2506E-7C8B-4DD4-9178-4073FB41F9B7}">
      <dgm:prSet/>
      <dgm:spPr/>
      <dgm:t>
        <a:bodyPr/>
        <a:lstStyle/>
        <a:p>
          <a:endParaRPr lang="sr-Latn-ME"/>
        </a:p>
      </dgm:t>
    </dgm:pt>
    <dgm:pt modelId="{45C81E71-FB5A-478B-9D94-31FF96E391D1}" type="sibTrans" cxnId="{4EB2506E-7C8B-4DD4-9178-4073FB41F9B7}">
      <dgm:prSet/>
      <dgm:spPr/>
      <dgm:t>
        <a:bodyPr/>
        <a:lstStyle/>
        <a:p>
          <a:endParaRPr lang="sr-Latn-ME"/>
        </a:p>
      </dgm:t>
    </dgm:pt>
    <dgm:pt modelId="{276AC693-7318-4438-87F4-BFCADC9996E4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sr-Latn-ME" sz="2800" dirty="0"/>
        </a:p>
      </dgm:t>
    </dgm:pt>
    <dgm:pt modelId="{6FBFFF23-9A42-451C-B4B3-C68361ACB0CD}" type="parTrans" cxnId="{F5020DE5-F6BD-473A-A48C-1BD435D31E63}">
      <dgm:prSet/>
      <dgm:spPr/>
      <dgm:t>
        <a:bodyPr/>
        <a:lstStyle/>
        <a:p>
          <a:endParaRPr lang="sr-Latn-ME"/>
        </a:p>
      </dgm:t>
    </dgm:pt>
    <dgm:pt modelId="{E95CEA87-BAF3-4699-BE04-6FFDD29CB96F}" type="sibTrans" cxnId="{F5020DE5-F6BD-473A-A48C-1BD435D31E63}">
      <dgm:prSet/>
      <dgm:spPr/>
      <dgm:t>
        <a:bodyPr/>
        <a:lstStyle/>
        <a:p>
          <a:endParaRPr lang="sr-Latn-ME"/>
        </a:p>
      </dgm:t>
    </dgm:pt>
    <dgm:pt modelId="{2FC44EF6-2478-45BE-80D2-BF59282D7660}" type="pres">
      <dgm:prSet presAssocID="{297ADB73-8323-470A-B3C2-72BCF3B9DEDE}" presName="Name0" presStyleCnt="0">
        <dgm:presLayoutVars>
          <dgm:dir/>
          <dgm:resizeHandles val="exact"/>
        </dgm:presLayoutVars>
      </dgm:prSet>
      <dgm:spPr/>
    </dgm:pt>
    <dgm:pt modelId="{8AA30C19-3ECC-4A96-9A34-D53FDB3E8F9E}" type="pres">
      <dgm:prSet presAssocID="{936C4760-AADF-4A18-BFFD-24A617071626}" presName="node" presStyleLbl="node1" presStyleIdx="0" presStyleCnt="1" custScaleX="116005" custRadScaleRad="99424" custRadScaleInc="-1076">
        <dgm:presLayoutVars>
          <dgm:bulletEnabled val="1"/>
        </dgm:presLayoutVars>
      </dgm:prSet>
      <dgm:spPr/>
    </dgm:pt>
  </dgm:ptLst>
  <dgm:cxnLst>
    <dgm:cxn modelId="{709A8A02-4885-407D-B5C5-75A694FB33A8}" srcId="{936C4760-AADF-4A18-BFFD-24A617071626}" destId="{51CE0CCC-3D0D-403C-91F1-AA6213EEFF41}" srcOrd="0" destOrd="0" parTransId="{45F3FB94-D904-4DAF-A3D9-42546B46426A}" sibTransId="{00DACB36-26ED-44EC-BF57-4E13DE163BE0}"/>
    <dgm:cxn modelId="{71DC2611-2B20-4269-AD55-57B11B45334A}" srcId="{297ADB73-8323-470A-B3C2-72BCF3B9DEDE}" destId="{936C4760-AADF-4A18-BFFD-24A617071626}" srcOrd="0" destOrd="0" parTransId="{A4B1760C-0878-4E7A-81E1-1792EB28D433}" sibTransId="{DDCC7749-0C6A-423F-8A0D-E9BB8A47C409}"/>
    <dgm:cxn modelId="{47CB8135-801E-4CAF-B27D-23944F8B6B16}" type="presOf" srcId="{C7BEED02-6E74-4EBD-BF0D-3E7382A89851}" destId="{8AA30C19-3ECC-4A96-9A34-D53FDB3E8F9E}" srcOrd="0" destOrd="3" presId="urn:microsoft.com/office/officeart/2005/8/layout/cycle7"/>
    <dgm:cxn modelId="{29905B41-372B-4002-8D4F-CDE517F927D4}" type="presOf" srcId="{51CE0CCC-3D0D-403C-91F1-AA6213EEFF41}" destId="{8AA30C19-3ECC-4A96-9A34-D53FDB3E8F9E}" srcOrd="0" destOrd="1" presId="urn:microsoft.com/office/officeart/2005/8/layout/cycle7"/>
    <dgm:cxn modelId="{72C3644A-D7B3-41AA-8586-65997114267B}" type="presOf" srcId="{297ADB73-8323-470A-B3C2-72BCF3B9DEDE}" destId="{2FC44EF6-2478-45BE-80D2-BF59282D7660}" srcOrd="0" destOrd="0" presId="urn:microsoft.com/office/officeart/2005/8/layout/cycle7"/>
    <dgm:cxn modelId="{2673586C-8A61-42ED-82DC-3B76BC695018}" srcId="{936C4760-AADF-4A18-BFFD-24A617071626}" destId="{C7BEED02-6E74-4EBD-BF0D-3E7382A89851}" srcOrd="2" destOrd="0" parTransId="{B49A51E2-3C6E-4A5A-AA24-161295B8CF63}" sibTransId="{D169E4F6-86AB-4B14-B386-07D1E3E28C7A}"/>
    <dgm:cxn modelId="{4EB2506E-7C8B-4DD4-9178-4073FB41F9B7}" srcId="{936C4760-AADF-4A18-BFFD-24A617071626}" destId="{972EF42B-FC53-4E42-8C55-0F79C8B6240F}" srcOrd="3" destOrd="0" parTransId="{E593F484-E7B4-427D-A928-104BCB48BCD4}" sibTransId="{45C81E71-FB5A-478B-9D94-31FF96E391D1}"/>
    <dgm:cxn modelId="{CDD50F55-399E-4EE0-AE03-A92038517E7D}" type="presOf" srcId="{276AC693-7318-4438-87F4-BFCADC9996E4}" destId="{8AA30C19-3ECC-4A96-9A34-D53FDB3E8F9E}" srcOrd="0" destOrd="5" presId="urn:microsoft.com/office/officeart/2005/8/layout/cycle7"/>
    <dgm:cxn modelId="{B3308375-CDC0-46BA-A7FD-7D29D48F1FDB}" type="presOf" srcId="{A1C39EA3-F607-4AF7-8679-B9FF486B92AC}" destId="{8AA30C19-3ECC-4A96-9A34-D53FDB3E8F9E}" srcOrd="0" destOrd="2" presId="urn:microsoft.com/office/officeart/2005/8/layout/cycle7"/>
    <dgm:cxn modelId="{585D8982-2D06-4C92-BE39-884036E74698}" srcId="{936C4760-AADF-4A18-BFFD-24A617071626}" destId="{A1C39EA3-F607-4AF7-8679-B9FF486B92AC}" srcOrd="1" destOrd="0" parTransId="{1F334DF7-77C0-48E4-A892-C2D3496916E7}" sibTransId="{901DA634-6886-473F-B8A2-0FE7B672098E}"/>
    <dgm:cxn modelId="{07F48596-07F9-4734-8142-0D347A7289B6}" type="presOf" srcId="{972EF42B-FC53-4E42-8C55-0F79C8B6240F}" destId="{8AA30C19-3ECC-4A96-9A34-D53FDB3E8F9E}" srcOrd="0" destOrd="4" presId="urn:microsoft.com/office/officeart/2005/8/layout/cycle7"/>
    <dgm:cxn modelId="{F5020DE5-F6BD-473A-A48C-1BD435D31E63}" srcId="{936C4760-AADF-4A18-BFFD-24A617071626}" destId="{276AC693-7318-4438-87F4-BFCADC9996E4}" srcOrd="4" destOrd="0" parTransId="{6FBFFF23-9A42-451C-B4B3-C68361ACB0CD}" sibTransId="{E95CEA87-BAF3-4699-BE04-6FFDD29CB96F}"/>
    <dgm:cxn modelId="{532172F9-29EB-479A-8E3C-774E83A5FB82}" type="presOf" srcId="{936C4760-AADF-4A18-BFFD-24A617071626}" destId="{8AA30C19-3ECC-4A96-9A34-D53FDB3E8F9E}" srcOrd="0" destOrd="0" presId="urn:microsoft.com/office/officeart/2005/8/layout/cycle7"/>
    <dgm:cxn modelId="{A9BFF45F-3305-41C9-9058-41CB9F043654}" type="presParOf" srcId="{2FC44EF6-2478-45BE-80D2-BF59282D7660}" destId="{8AA30C19-3ECC-4A96-9A34-D53FDB3E8F9E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7ADB73-8323-470A-B3C2-72BCF3B9DEDE}" type="doc">
      <dgm:prSet loTypeId="urn:microsoft.com/office/officeart/2005/8/layout/cycle7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sr-Latn-ME"/>
        </a:p>
      </dgm:t>
    </dgm:pt>
    <dgm:pt modelId="{936C4760-AADF-4A18-BFFD-24A617071626}">
      <dgm:prSet custT="1"/>
      <dgm:spPr/>
      <dgm:t>
        <a:bodyPr/>
        <a:lstStyle/>
        <a:p>
          <a:pPr marL="0" lvl="0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3800" b="1" kern="1200" dirty="0"/>
            <a:t>OBRAZOVANJE I OSPOSOBLJAVANJE</a:t>
          </a:r>
          <a:endParaRPr lang="sr-Latn-ME" sz="3800" kern="1200" dirty="0"/>
        </a:p>
      </dgm:t>
    </dgm:pt>
    <dgm:pt modelId="{A4B1760C-0878-4E7A-81E1-1792EB28D433}" type="parTrans" cxnId="{71DC2611-2B20-4269-AD55-57B11B45334A}">
      <dgm:prSet/>
      <dgm:spPr/>
      <dgm:t>
        <a:bodyPr/>
        <a:lstStyle/>
        <a:p>
          <a:endParaRPr lang="sr-Latn-ME"/>
        </a:p>
      </dgm:t>
    </dgm:pt>
    <dgm:pt modelId="{DDCC7749-0C6A-423F-8A0D-E9BB8A47C409}" type="sibTrans" cxnId="{71DC2611-2B20-4269-AD55-57B11B45334A}">
      <dgm:prSet/>
      <dgm:spPr/>
      <dgm:t>
        <a:bodyPr/>
        <a:lstStyle/>
        <a:p>
          <a:endParaRPr lang="sr-Latn-ME"/>
        </a:p>
      </dgm:t>
    </dgm:pt>
    <dgm:pt modelId="{51CE0CCC-3D0D-403C-91F1-AA6213EEFF41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pl-PL" sz="2800" kern="1200" dirty="0"/>
            <a:t>Budžet: 2.000.000,00 €</a:t>
          </a:r>
          <a:endParaRPr lang="sr-Latn-ME" sz="2800" kern="1200" dirty="0"/>
        </a:p>
      </dgm:t>
    </dgm:pt>
    <dgm:pt modelId="{45F3FB94-D904-4DAF-A3D9-42546B46426A}" type="parTrans" cxnId="{709A8A02-4885-407D-B5C5-75A694FB33A8}">
      <dgm:prSet/>
      <dgm:spPr/>
      <dgm:t>
        <a:bodyPr/>
        <a:lstStyle/>
        <a:p>
          <a:endParaRPr lang="sr-Latn-ME"/>
        </a:p>
      </dgm:t>
    </dgm:pt>
    <dgm:pt modelId="{00DACB36-26ED-44EC-BF57-4E13DE163BE0}" type="sibTrans" cxnId="{709A8A02-4885-407D-B5C5-75A694FB33A8}">
      <dgm:prSet/>
      <dgm:spPr/>
      <dgm:t>
        <a:bodyPr/>
        <a:lstStyle/>
        <a:p>
          <a:endParaRPr lang="sr-Latn-ME"/>
        </a:p>
      </dgm:t>
    </dgm:pt>
    <dgm:pt modelId="{972EF42B-FC53-4E42-8C55-0F79C8B6240F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sr-Latn-ME" sz="2800" kern="1200" dirty="0"/>
        </a:p>
      </dgm:t>
    </dgm:pt>
    <dgm:pt modelId="{E593F484-E7B4-427D-A928-104BCB48BCD4}" type="parTrans" cxnId="{4EB2506E-7C8B-4DD4-9178-4073FB41F9B7}">
      <dgm:prSet/>
      <dgm:spPr/>
      <dgm:t>
        <a:bodyPr/>
        <a:lstStyle/>
        <a:p>
          <a:endParaRPr lang="sr-Latn-ME"/>
        </a:p>
      </dgm:t>
    </dgm:pt>
    <dgm:pt modelId="{45C81E71-FB5A-478B-9D94-31FF96E391D1}" type="sibTrans" cxnId="{4EB2506E-7C8B-4DD4-9178-4073FB41F9B7}">
      <dgm:prSet/>
      <dgm:spPr/>
      <dgm:t>
        <a:bodyPr/>
        <a:lstStyle/>
        <a:p>
          <a:endParaRPr lang="sr-Latn-ME"/>
        </a:p>
      </dgm:t>
    </dgm:pt>
    <dgm:pt modelId="{276AC693-7318-4438-87F4-BFCADC9996E4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sr-Latn-ME" sz="2800" kern="1200" dirty="0"/>
        </a:p>
      </dgm:t>
    </dgm:pt>
    <dgm:pt modelId="{6FBFFF23-9A42-451C-B4B3-C68361ACB0CD}" type="parTrans" cxnId="{F5020DE5-F6BD-473A-A48C-1BD435D31E63}">
      <dgm:prSet/>
      <dgm:spPr/>
      <dgm:t>
        <a:bodyPr/>
        <a:lstStyle/>
        <a:p>
          <a:endParaRPr lang="sr-Latn-ME"/>
        </a:p>
      </dgm:t>
    </dgm:pt>
    <dgm:pt modelId="{E95CEA87-BAF3-4699-BE04-6FFDD29CB96F}" type="sibTrans" cxnId="{F5020DE5-F6BD-473A-A48C-1BD435D31E63}">
      <dgm:prSet/>
      <dgm:spPr/>
      <dgm:t>
        <a:bodyPr/>
        <a:lstStyle/>
        <a:p>
          <a:endParaRPr lang="sr-Latn-ME"/>
        </a:p>
      </dgm:t>
    </dgm:pt>
    <dgm:pt modelId="{66EAD146-BF50-47FD-A8E0-68D18B1720F7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r>
            <a:rPr lang="sr-Latn-ME" sz="1800" kern="1200" dirty="0"/>
            <a:t>50 mladih (15-29) NEET lica, u skladu sa Planom implementacije Garancije za</a:t>
          </a:r>
        </a:p>
      </dgm:t>
    </dgm:pt>
    <dgm:pt modelId="{B0456CD1-C324-495A-ADF8-BF52AAC310CC}" type="parTrans" cxnId="{33537DEC-883E-4643-B36E-3FD6536C0468}">
      <dgm:prSet/>
      <dgm:spPr/>
      <dgm:t>
        <a:bodyPr/>
        <a:lstStyle/>
        <a:p>
          <a:endParaRPr lang="sr-Latn-ME"/>
        </a:p>
      </dgm:t>
    </dgm:pt>
    <dgm:pt modelId="{1FB40566-9698-4038-96E2-0666F558504C}" type="sibTrans" cxnId="{33537DEC-883E-4643-B36E-3FD6536C0468}">
      <dgm:prSet/>
      <dgm:spPr/>
      <dgm:t>
        <a:bodyPr/>
        <a:lstStyle/>
        <a:p>
          <a:endParaRPr lang="sr-Latn-ME"/>
        </a:p>
      </dgm:t>
    </dgm:pt>
    <dgm:pt modelId="{9B696D6D-DE7A-4DD0-8ABD-E515A43161DE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r>
            <a:rPr lang="sr-Latn-ME" sz="1800" kern="1200" dirty="0"/>
            <a:t>70 lica iz kategorije mladih (15-29), a koja su obuhvaćena kroz IPA III projekat</a:t>
          </a:r>
        </a:p>
      </dgm:t>
    </dgm:pt>
    <dgm:pt modelId="{1E4AF7D6-E91D-4A7F-800D-375FBB69B266}" type="parTrans" cxnId="{CDD84F4F-A99E-45AB-B705-61EC75EAA9AE}">
      <dgm:prSet/>
      <dgm:spPr/>
      <dgm:t>
        <a:bodyPr/>
        <a:lstStyle/>
        <a:p>
          <a:endParaRPr lang="sr-Latn-ME"/>
        </a:p>
      </dgm:t>
    </dgm:pt>
    <dgm:pt modelId="{C46FF06C-6B53-430A-A8C4-0B8D92843CD7}" type="sibTrans" cxnId="{CDD84F4F-A99E-45AB-B705-61EC75EAA9AE}">
      <dgm:prSet/>
      <dgm:spPr/>
      <dgm:t>
        <a:bodyPr/>
        <a:lstStyle/>
        <a:p>
          <a:endParaRPr lang="sr-Latn-ME"/>
        </a:p>
      </dgm:t>
    </dgm:pt>
    <dgm:pt modelId="{E963F25B-E68A-4FC3-B744-52E03750FB7D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r>
            <a:rPr lang="sr-Latn-ME" sz="1800" kern="1200" dirty="0"/>
            <a:t>20 mladih lica bez porodične i institucionalne zaštite u procesu</a:t>
          </a:r>
        </a:p>
      </dgm:t>
    </dgm:pt>
    <dgm:pt modelId="{22FF03CB-44FB-47B8-B9AF-7968202D0727}" type="parTrans" cxnId="{D76BB799-8027-4F1F-8680-06F8AE580ACB}">
      <dgm:prSet/>
      <dgm:spPr/>
      <dgm:t>
        <a:bodyPr/>
        <a:lstStyle/>
        <a:p>
          <a:endParaRPr lang="sr-Latn-ME"/>
        </a:p>
      </dgm:t>
    </dgm:pt>
    <dgm:pt modelId="{35E3EC27-E52C-4F67-AA59-5EDDB1487587}" type="sibTrans" cxnId="{D76BB799-8027-4F1F-8680-06F8AE580ACB}">
      <dgm:prSet/>
      <dgm:spPr/>
      <dgm:t>
        <a:bodyPr/>
        <a:lstStyle/>
        <a:p>
          <a:endParaRPr lang="sr-Latn-ME"/>
        </a:p>
      </dgm:t>
    </dgm:pt>
    <dgm:pt modelId="{80398730-17AD-4F58-8659-B3D575A488E6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endParaRPr lang="sr-Latn-ME" sz="4400" kern="1200" dirty="0"/>
        </a:p>
      </dgm:t>
    </dgm:pt>
    <dgm:pt modelId="{946249C8-516E-4E43-9E72-4826DE722B32}" type="parTrans" cxnId="{0D05B0F2-640E-46C0-A8DD-39E6DE6E8F7C}">
      <dgm:prSet/>
      <dgm:spPr/>
      <dgm:t>
        <a:bodyPr/>
        <a:lstStyle/>
        <a:p>
          <a:endParaRPr lang="sr-Latn-ME"/>
        </a:p>
      </dgm:t>
    </dgm:pt>
    <dgm:pt modelId="{17A67804-1040-453B-B792-18A6EBC1DBEE}" type="sibTrans" cxnId="{0D05B0F2-640E-46C0-A8DD-39E6DE6E8F7C}">
      <dgm:prSet/>
      <dgm:spPr/>
      <dgm:t>
        <a:bodyPr/>
        <a:lstStyle/>
        <a:p>
          <a:endParaRPr lang="sr-Latn-ME"/>
        </a:p>
      </dgm:t>
    </dgm:pt>
    <dgm:pt modelId="{D7036BC6-EADD-4819-9B26-ED1165C914B6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pl-PL" sz="2800" kern="1200" dirty="0"/>
            <a:t>Obuhvat: </a:t>
          </a:r>
          <a:r>
            <a:rPr lang="sr-Latn-ME" sz="2800" kern="1200" dirty="0">
              <a:solidFill>
                <a:prstClr val="black"/>
              </a:solidFill>
              <a:latin typeface="Trebuchet MS"/>
              <a:ea typeface="+mn-ea"/>
              <a:cs typeface="+mn-cs"/>
            </a:rPr>
            <a:t>840 nezaposlenih lica:</a:t>
          </a:r>
        </a:p>
      </dgm:t>
    </dgm:pt>
    <dgm:pt modelId="{A795CCBF-8751-4391-BBE4-E2D71290AEA3}" type="parTrans" cxnId="{CD23316A-37D4-45B3-8B0B-D7C7CF191FC2}">
      <dgm:prSet/>
      <dgm:spPr/>
      <dgm:t>
        <a:bodyPr/>
        <a:lstStyle/>
        <a:p>
          <a:endParaRPr lang="sr-Latn-ME"/>
        </a:p>
      </dgm:t>
    </dgm:pt>
    <dgm:pt modelId="{FCFA238B-7DAF-48B0-AD07-BA9051C1588A}" type="sibTrans" cxnId="{CD23316A-37D4-45B3-8B0B-D7C7CF191FC2}">
      <dgm:prSet/>
      <dgm:spPr/>
      <dgm:t>
        <a:bodyPr/>
        <a:lstStyle/>
        <a:p>
          <a:endParaRPr lang="sr-Latn-ME"/>
        </a:p>
      </dgm:t>
    </dgm:pt>
    <dgm:pt modelId="{991181C1-3EDF-43F0-A5D4-8117D22D10F1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r>
            <a:rPr lang="sr-Latn-ME" sz="1800" kern="1200" dirty="0"/>
            <a:t>365 nezaposlenih žena iz kategorije posebno osjetljivih grupa nezaposlenih</a:t>
          </a:r>
        </a:p>
      </dgm:t>
    </dgm:pt>
    <dgm:pt modelId="{983A8235-F78C-4AF2-A7F9-E3E055512D71}" type="parTrans" cxnId="{5A82A399-1CA3-42E8-9614-0DC3461E9130}">
      <dgm:prSet/>
      <dgm:spPr/>
    </dgm:pt>
    <dgm:pt modelId="{58C39E34-5769-424D-8769-FAF3525346B1}" type="sibTrans" cxnId="{5A82A399-1CA3-42E8-9614-0DC3461E9130}">
      <dgm:prSet/>
      <dgm:spPr/>
    </dgm:pt>
    <dgm:pt modelId="{62DE36D1-A7D6-4EE6-80AC-3B7FB5A210C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r>
            <a:rPr lang="sr-Latn-ME" sz="1800" kern="1200" dirty="0"/>
            <a:t>335 korisnika materijalnog obezbjeđenja, od kojih je minimum 50% ženskog</a:t>
          </a:r>
        </a:p>
      </dgm:t>
    </dgm:pt>
    <dgm:pt modelId="{E868B368-BA27-46B7-B797-BB9AEB46E361}" type="parTrans" cxnId="{9E21C6A7-9762-4CE1-B284-89ED7460006C}">
      <dgm:prSet/>
      <dgm:spPr/>
    </dgm:pt>
    <dgm:pt modelId="{88E03D01-A8E0-46F4-9D81-83515415E10C}" type="sibTrans" cxnId="{9E21C6A7-9762-4CE1-B284-89ED7460006C}">
      <dgm:prSet/>
      <dgm:spPr/>
    </dgm:pt>
    <dgm:pt modelId="{22B1AB5D-D5FD-4456-8B2F-F9FB2603C2E4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mlade; </a:t>
          </a:r>
        </a:p>
      </dgm:t>
    </dgm:pt>
    <dgm:pt modelId="{ED523773-7C96-45A7-BEFB-404710E11D84}" type="parTrans" cxnId="{62176E4A-7890-4D8A-BF57-D05DF6977FBA}">
      <dgm:prSet/>
      <dgm:spPr/>
    </dgm:pt>
    <dgm:pt modelId="{B369D766-2C59-4826-98B9-D3355409FF78}" type="sibTrans" cxnId="{62176E4A-7890-4D8A-BF57-D05DF6977FBA}">
      <dgm:prSet/>
      <dgm:spPr/>
    </dgm:pt>
    <dgm:pt modelId="{FEDED8F3-EABC-4B3D-8B09-2D37B3D81820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 lica</a:t>
          </a:r>
        </a:p>
      </dgm:t>
    </dgm:pt>
    <dgm:pt modelId="{E7D41471-7052-4406-985D-9524FC5B4D97}" type="parTrans" cxnId="{00CE8024-7946-469A-BE21-B2586652F48F}">
      <dgm:prSet/>
      <dgm:spPr/>
    </dgm:pt>
    <dgm:pt modelId="{C759E633-AA60-4F71-8B23-1F82FB15FF98}" type="sibTrans" cxnId="{00CE8024-7946-469A-BE21-B2586652F48F}">
      <dgm:prSet/>
      <dgm:spPr/>
    </dgm:pt>
    <dgm:pt modelId="{4EF95824-9D0A-411A-AC8B-D41E9DD524E9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 pola, a koja su obuhvaćena programima Reformske agende;</a:t>
          </a:r>
        </a:p>
      </dgm:t>
    </dgm:pt>
    <dgm:pt modelId="{66D60238-CD5E-4B50-A8A8-319C3A536D56}" type="parTrans" cxnId="{E5DF1295-6AA7-4F6B-9E8C-A394655240D2}">
      <dgm:prSet/>
      <dgm:spPr/>
    </dgm:pt>
    <dgm:pt modelId="{57587B66-723B-40C5-9380-192C14845514}" type="sibTrans" cxnId="{E5DF1295-6AA7-4F6B-9E8C-A394655240D2}">
      <dgm:prSet/>
      <dgm:spPr/>
    </dgm:pt>
    <dgm:pt modelId="{70E6B1A1-3FBA-4B21-B7BD-4376AA133644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osamostaljivanja, lica suočenih sa životnim okolnostima koje usporavaju</a:t>
          </a:r>
        </a:p>
      </dgm:t>
    </dgm:pt>
    <dgm:pt modelId="{5FEB1EB2-015F-45EE-B282-B16D2DDC5CB5}" type="parTrans" cxnId="{A4EE45A7-71B4-423C-9B32-5433DF51CA34}">
      <dgm:prSet/>
      <dgm:spPr/>
    </dgm:pt>
    <dgm:pt modelId="{6BEBD722-9AFB-4906-9540-D7E97430964E}" type="sibTrans" cxnId="{A4EE45A7-71B4-423C-9B32-5433DF51CA34}">
      <dgm:prSet/>
      <dgm:spPr/>
    </dgm:pt>
    <dgm:pt modelId="{27E808A1-A5C3-46F3-A651-30ADEA56B473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njihov profesionalni razvoj i drugih mladih lica izloženih povećanom riziku od</a:t>
          </a:r>
        </a:p>
      </dgm:t>
    </dgm:pt>
    <dgm:pt modelId="{A91C8C58-6F12-4716-995A-70B4E9A7BEFE}" type="parTrans" cxnId="{F8B6B72D-1452-43D9-8E72-39B1B637FFE0}">
      <dgm:prSet/>
      <dgm:spPr/>
    </dgm:pt>
    <dgm:pt modelId="{6133BFEC-51C2-4ECE-978F-E86AEBAE8D12}" type="sibTrans" cxnId="{F8B6B72D-1452-43D9-8E72-39B1B637FFE0}">
      <dgm:prSet/>
      <dgm:spPr/>
    </dgm:pt>
    <dgm:pt modelId="{136F3F08-485D-4434-81B8-8497C80440CA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socijalne isključenosti, za koja će se u tekućoj godini, započeti sa</a:t>
          </a:r>
        </a:p>
      </dgm:t>
    </dgm:pt>
    <dgm:pt modelId="{8DEA4D48-E906-4430-BBC5-0764CE8A80B5}" type="parTrans" cxnId="{8673A645-E260-48DA-9F85-66134C865D19}">
      <dgm:prSet/>
      <dgm:spPr/>
    </dgm:pt>
    <dgm:pt modelId="{34BEF4D7-F520-4DC7-922B-A350B8338B05}" type="sibTrans" cxnId="{8673A645-E260-48DA-9F85-66134C865D19}">
      <dgm:prSet/>
      <dgm:spPr/>
    </dgm:pt>
    <dgm:pt modelId="{7B15232A-B868-4A8B-B836-ABD8B281DDC4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uspostavljanjem sveobuhvatne institucionalne podrške. </a:t>
          </a:r>
        </a:p>
      </dgm:t>
    </dgm:pt>
    <dgm:pt modelId="{50281833-FDF9-4BBE-A2EB-D897AAB249D9}" type="parTrans" cxnId="{65317FE9-8654-415A-8E78-5008A2452130}">
      <dgm:prSet/>
      <dgm:spPr/>
    </dgm:pt>
    <dgm:pt modelId="{6C04C8ED-1086-43F0-821A-0207C51AAB12}" type="sibTrans" cxnId="{65317FE9-8654-415A-8E78-5008A2452130}">
      <dgm:prSet/>
      <dgm:spPr/>
    </dgm:pt>
    <dgm:pt modelId="{2FC44EF6-2478-45BE-80D2-BF59282D7660}" type="pres">
      <dgm:prSet presAssocID="{297ADB73-8323-470A-B3C2-72BCF3B9DEDE}" presName="Name0" presStyleCnt="0">
        <dgm:presLayoutVars>
          <dgm:dir/>
          <dgm:resizeHandles val="exact"/>
        </dgm:presLayoutVars>
      </dgm:prSet>
      <dgm:spPr/>
    </dgm:pt>
    <dgm:pt modelId="{8AA30C19-3ECC-4A96-9A34-D53FDB3E8F9E}" type="pres">
      <dgm:prSet presAssocID="{936C4760-AADF-4A18-BFFD-24A617071626}" presName="node" presStyleLbl="node1" presStyleIdx="0" presStyleCnt="1" custScaleX="80118" custScaleY="100146" custRadScaleRad="99961" custRadScaleInc="-1206">
        <dgm:presLayoutVars>
          <dgm:bulletEnabled val="1"/>
        </dgm:presLayoutVars>
      </dgm:prSet>
      <dgm:spPr/>
    </dgm:pt>
  </dgm:ptLst>
  <dgm:cxnLst>
    <dgm:cxn modelId="{709A8A02-4885-407D-B5C5-75A694FB33A8}" srcId="{936C4760-AADF-4A18-BFFD-24A617071626}" destId="{51CE0CCC-3D0D-403C-91F1-AA6213EEFF41}" srcOrd="0" destOrd="0" parTransId="{45F3FB94-D904-4DAF-A3D9-42546B46426A}" sibTransId="{00DACB36-26ED-44EC-BF57-4E13DE163BE0}"/>
    <dgm:cxn modelId="{A746A307-D093-4B74-A485-B4261BF187A8}" type="presOf" srcId="{D7036BC6-EADD-4819-9B26-ED1165C914B6}" destId="{8AA30C19-3ECC-4A96-9A34-D53FDB3E8F9E}" srcOrd="0" destOrd="2" presId="urn:microsoft.com/office/officeart/2005/8/layout/cycle7"/>
    <dgm:cxn modelId="{0440A90E-2D15-4999-9CAD-EDE5C6DA6D53}" type="presOf" srcId="{66EAD146-BF50-47FD-A8E0-68D18B1720F7}" destId="{8AA30C19-3ECC-4A96-9A34-D53FDB3E8F9E}" srcOrd="0" destOrd="3" presId="urn:microsoft.com/office/officeart/2005/8/layout/cycle7"/>
    <dgm:cxn modelId="{71DC2611-2B20-4269-AD55-57B11B45334A}" srcId="{297ADB73-8323-470A-B3C2-72BCF3B9DEDE}" destId="{936C4760-AADF-4A18-BFFD-24A617071626}" srcOrd="0" destOrd="0" parTransId="{A4B1760C-0878-4E7A-81E1-1792EB28D433}" sibTransId="{DDCC7749-0C6A-423F-8A0D-E9BB8A47C409}"/>
    <dgm:cxn modelId="{6D88B821-99F8-4503-81EF-A2C0A21F0B19}" type="presOf" srcId="{991181C1-3EDF-43F0-A5D4-8117D22D10F1}" destId="{8AA30C19-3ECC-4A96-9A34-D53FDB3E8F9E}" srcOrd="0" destOrd="6" presId="urn:microsoft.com/office/officeart/2005/8/layout/cycle7"/>
    <dgm:cxn modelId="{00CE8024-7946-469A-BE21-B2586652F48F}" srcId="{936C4760-AADF-4A18-BFFD-24A617071626}" destId="{FEDED8F3-EABC-4B3D-8B09-2D37B3D81820}" srcOrd="6" destOrd="0" parTransId="{E7D41471-7052-4406-985D-9524FC5B4D97}" sibTransId="{C759E633-AA60-4F71-8B23-1F82FB15FF98}"/>
    <dgm:cxn modelId="{F8B6B72D-1452-43D9-8E72-39B1B637FFE0}" srcId="{936C4760-AADF-4A18-BFFD-24A617071626}" destId="{27E808A1-A5C3-46F3-A651-30ADEA56B473}" srcOrd="11" destOrd="0" parTransId="{A91C8C58-6F12-4716-995A-70B4E9A7BEFE}" sibTransId="{6133BFEC-51C2-4ECE-978F-E86AEBAE8D12}"/>
    <dgm:cxn modelId="{8B643133-3B2C-41F5-9EC6-F21D942C1588}" type="presOf" srcId="{70E6B1A1-3FBA-4B21-B7BD-4376AA133644}" destId="{8AA30C19-3ECC-4A96-9A34-D53FDB3E8F9E}" srcOrd="0" destOrd="11" presId="urn:microsoft.com/office/officeart/2005/8/layout/cycle7"/>
    <dgm:cxn modelId="{29905B41-372B-4002-8D4F-CDE517F927D4}" type="presOf" srcId="{51CE0CCC-3D0D-403C-91F1-AA6213EEFF41}" destId="{8AA30C19-3ECC-4A96-9A34-D53FDB3E8F9E}" srcOrd="0" destOrd="1" presId="urn:microsoft.com/office/officeart/2005/8/layout/cycle7"/>
    <dgm:cxn modelId="{F5B7EE43-3E4B-41EE-AA0F-CB7507CDDFF7}" type="presOf" srcId="{7B15232A-B868-4A8B-B836-ABD8B281DDC4}" destId="{8AA30C19-3ECC-4A96-9A34-D53FDB3E8F9E}" srcOrd="0" destOrd="14" presId="urn:microsoft.com/office/officeart/2005/8/layout/cycle7"/>
    <dgm:cxn modelId="{8673A645-E260-48DA-9F85-66134C865D19}" srcId="{936C4760-AADF-4A18-BFFD-24A617071626}" destId="{136F3F08-485D-4434-81B8-8497C80440CA}" srcOrd="12" destOrd="0" parTransId="{8DEA4D48-E906-4430-BBC5-0764CE8A80B5}" sibTransId="{34BEF4D7-F520-4DC7-922B-A350B8338B05}"/>
    <dgm:cxn modelId="{C04F1C68-F53E-4ED0-AB8C-04E82E1166EA}" type="presOf" srcId="{FEDED8F3-EABC-4B3D-8B09-2D37B3D81820}" destId="{8AA30C19-3ECC-4A96-9A34-D53FDB3E8F9E}" srcOrd="0" destOrd="7" presId="urn:microsoft.com/office/officeart/2005/8/layout/cycle7"/>
    <dgm:cxn modelId="{45908D48-8F1F-4CDD-BC28-AA9922A33576}" type="presOf" srcId="{80398730-17AD-4F58-8659-B3D575A488E6}" destId="{8AA30C19-3ECC-4A96-9A34-D53FDB3E8F9E}" srcOrd="0" destOrd="15" presId="urn:microsoft.com/office/officeart/2005/8/layout/cycle7"/>
    <dgm:cxn modelId="{CD23316A-37D4-45B3-8B0B-D7C7CF191FC2}" srcId="{936C4760-AADF-4A18-BFFD-24A617071626}" destId="{D7036BC6-EADD-4819-9B26-ED1165C914B6}" srcOrd="1" destOrd="0" parTransId="{A795CCBF-8751-4391-BBE4-E2D71290AEA3}" sibTransId="{FCFA238B-7DAF-48B0-AD07-BA9051C1588A}"/>
    <dgm:cxn modelId="{72C3644A-D7B3-41AA-8586-65997114267B}" type="presOf" srcId="{297ADB73-8323-470A-B3C2-72BCF3B9DEDE}" destId="{2FC44EF6-2478-45BE-80D2-BF59282D7660}" srcOrd="0" destOrd="0" presId="urn:microsoft.com/office/officeart/2005/8/layout/cycle7"/>
    <dgm:cxn modelId="{62176E4A-7890-4D8A-BF57-D05DF6977FBA}" srcId="{936C4760-AADF-4A18-BFFD-24A617071626}" destId="{22B1AB5D-D5FD-4456-8B2F-F9FB2603C2E4}" srcOrd="3" destOrd="0" parTransId="{ED523773-7C96-45A7-BEFB-404710E11D84}" sibTransId="{B369D766-2C59-4826-98B9-D3355409FF78}"/>
    <dgm:cxn modelId="{4EB2506E-7C8B-4DD4-9178-4073FB41F9B7}" srcId="{936C4760-AADF-4A18-BFFD-24A617071626}" destId="{972EF42B-FC53-4E42-8C55-0F79C8B6240F}" srcOrd="15" destOrd="0" parTransId="{E593F484-E7B4-427D-A928-104BCB48BCD4}" sibTransId="{45C81E71-FB5A-478B-9D94-31FF96E391D1}"/>
    <dgm:cxn modelId="{CDD84F4F-A99E-45AB-B705-61EC75EAA9AE}" srcId="{936C4760-AADF-4A18-BFFD-24A617071626}" destId="{9B696D6D-DE7A-4DD0-8ABD-E515A43161DE}" srcOrd="4" destOrd="0" parTransId="{1E4AF7D6-E91D-4A7F-800D-375FBB69B266}" sibTransId="{C46FF06C-6B53-430A-A8C4-0B8D92843CD7}"/>
    <dgm:cxn modelId="{47ED8750-502B-4A29-9B6A-0D9220ADEAC9}" type="presOf" srcId="{27E808A1-A5C3-46F3-A651-30ADEA56B473}" destId="{8AA30C19-3ECC-4A96-9A34-D53FDB3E8F9E}" srcOrd="0" destOrd="12" presId="urn:microsoft.com/office/officeart/2005/8/layout/cycle7"/>
    <dgm:cxn modelId="{CDD50F55-399E-4EE0-AE03-A92038517E7D}" type="presOf" srcId="{276AC693-7318-4438-87F4-BFCADC9996E4}" destId="{8AA30C19-3ECC-4A96-9A34-D53FDB3E8F9E}" srcOrd="0" destOrd="17" presId="urn:microsoft.com/office/officeart/2005/8/layout/cycle7"/>
    <dgm:cxn modelId="{DFD23378-D3EF-43A4-9EF6-E4BC926BD6E4}" type="presOf" srcId="{22B1AB5D-D5FD-4456-8B2F-F9FB2603C2E4}" destId="{8AA30C19-3ECC-4A96-9A34-D53FDB3E8F9E}" srcOrd="0" destOrd="4" presId="urn:microsoft.com/office/officeart/2005/8/layout/cycle7"/>
    <dgm:cxn modelId="{84EA067C-4356-47C6-8B1B-8E05730C27C4}" type="presOf" srcId="{136F3F08-485D-4434-81B8-8497C80440CA}" destId="{8AA30C19-3ECC-4A96-9A34-D53FDB3E8F9E}" srcOrd="0" destOrd="13" presId="urn:microsoft.com/office/officeart/2005/8/layout/cycle7"/>
    <dgm:cxn modelId="{DCC5F991-C0DC-49D2-BE90-31C992E6E4CC}" type="presOf" srcId="{4EF95824-9D0A-411A-AC8B-D41E9DD524E9}" destId="{8AA30C19-3ECC-4A96-9A34-D53FDB3E8F9E}" srcOrd="0" destOrd="9" presId="urn:microsoft.com/office/officeart/2005/8/layout/cycle7"/>
    <dgm:cxn modelId="{6C956F92-12EB-4044-B958-482E23892105}" type="presOf" srcId="{62DE36D1-A7D6-4EE6-80AC-3B7FB5A210CC}" destId="{8AA30C19-3ECC-4A96-9A34-D53FDB3E8F9E}" srcOrd="0" destOrd="8" presId="urn:microsoft.com/office/officeart/2005/8/layout/cycle7"/>
    <dgm:cxn modelId="{E5DF1295-6AA7-4F6B-9E8C-A394655240D2}" srcId="{936C4760-AADF-4A18-BFFD-24A617071626}" destId="{4EF95824-9D0A-411A-AC8B-D41E9DD524E9}" srcOrd="8" destOrd="0" parTransId="{66D60238-CD5E-4B50-A8A8-319C3A536D56}" sibTransId="{57587B66-723B-40C5-9380-192C14845514}"/>
    <dgm:cxn modelId="{07F48596-07F9-4734-8142-0D347A7289B6}" type="presOf" srcId="{972EF42B-FC53-4E42-8C55-0F79C8B6240F}" destId="{8AA30C19-3ECC-4A96-9A34-D53FDB3E8F9E}" srcOrd="0" destOrd="16" presId="urn:microsoft.com/office/officeart/2005/8/layout/cycle7"/>
    <dgm:cxn modelId="{5A82A399-1CA3-42E8-9614-0DC3461E9130}" srcId="{936C4760-AADF-4A18-BFFD-24A617071626}" destId="{991181C1-3EDF-43F0-A5D4-8117D22D10F1}" srcOrd="5" destOrd="0" parTransId="{983A8235-F78C-4AF2-A7F9-E3E055512D71}" sibTransId="{58C39E34-5769-424D-8769-FAF3525346B1}"/>
    <dgm:cxn modelId="{D76BB799-8027-4F1F-8680-06F8AE580ACB}" srcId="{936C4760-AADF-4A18-BFFD-24A617071626}" destId="{E963F25B-E68A-4FC3-B744-52E03750FB7D}" srcOrd="9" destOrd="0" parTransId="{22FF03CB-44FB-47B8-B9AF-7968202D0727}" sibTransId="{35E3EC27-E52C-4F67-AA59-5EDDB1487587}"/>
    <dgm:cxn modelId="{A4EE45A7-71B4-423C-9B32-5433DF51CA34}" srcId="{936C4760-AADF-4A18-BFFD-24A617071626}" destId="{70E6B1A1-3FBA-4B21-B7BD-4376AA133644}" srcOrd="10" destOrd="0" parTransId="{5FEB1EB2-015F-45EE-B282-B16D2DDC5CB5}" sibTransId="{6BEBD722-9AFB-4906-9540-D7E97430964E}"/>
    <dgm:cxn modelId="{9E21C6A7-9762-4CE1-B284-89ED7460006C}" srcId="{936C4760-AADF-4A18-BFFD-24A617071626}" destId="{62DE36D1-A7D6-4EE6-80AC-3B7FB5A210CC}" srcOrd="7" destOrd="0" parTransId="{E868B368-BA27-46B7-B797-BB9AEB46E361}" sibTransId="{88E03D01-A8E0-46F4-9D81-83515415E10C}"/>
    <dgm:cxn modelId="{4F2BE6AE-8FE4-4602-BEDB-18358F46B236}" type="presOf" srcId="{E963F25B-E68A-4FC3-B744-52E03750FB7D}" destId="{8AA30C19-3ECC-4A96-9A34-D53FDB3E8F9E}" srcOrd="0" destOrd="10" presId="urn:microsoft.com/office/officeart/2005/8/layout/cycle7"/>
    <dgm:cxn modelId="{23AE76D4-C48E-4922-B700-D90A4FE0E512}" type="presOf" srcId="{9B696D6D-DE7A-4DD0-8ABD-E515A43161DE}" destId="{8AA30C19-3ECC-4A96-9A34-D53FDB3E8F9E}" srcOrd="0" destOrd="5" presId="urn:microsoft.com/office/officeart/2005/8/layout/cycle7"/>
    <dgm:cxn modelId="{F5020DE5-F6BD-473A-A48C-1BD435D31E63}" srcId="{936C4760-AADF-4A18-BFFD-24A617071626}" destId="{276AC693-7318-4438-87F4-BFCADC9996E4}" srcOrd="16" destOrd="0" parTransId="{6FBFFF23-9A42-451C-B4B3-C68361ACB0CD}" sibTransId="{E95CEA87-BAF3-4699-BE04-6FFDD29CB96F}"/>
    <dgm:cxn modelId="{65317FE9-8654-415A-8E78-5008A2452130}" srcId="{936C4760-AADF-4A18-BFFD-24A617071626}" destId="{7B15232A-B868-4A8B-B836-ABD8B281DDC4}" srcOrd="13" destOrd="0" parTransId="{50281833-FDF9-4BBE-A2EB-D897AAB249D9}" sibTransId="{6C04C8ED-1086-43F0-821A-0207C51AAB12}"/>
    <dgm:cxn modelId="{33537DEC-883E-4643-B36E-3FD6536C0468}" srcId="{936C4760-AADF-4A18-BFFD-24A617071626}" destId="{66EAD146-BF50-47FD-A8E0-68D18B1720F7}" srcOrd="2" destOrd="0" parTransId="{B0456CD1-C324-495A-ADF8-BF52AAC310CC}" sibTransId="{1FB40566-9698-4038-96E2-0666F558504C}"/>
    <dgm:cxn modelId="{0D05B0F2-640E-46C0-A8DD-39E6DE6E8F7C}" srcId="{936C4760-AADF-4A18-BFFD-24A617071626}" destId="{80398730-17AD-4F58-8659-B3D575A488E6}" srcOrd="14" destOrd="0" parTransId="{946249C8-516E-4E43-9E72-4826DE722B32}" sibTransId="{17A67804-1040-453B-B792-18A6EBC1DBEE}"/>
    <dgm:cxn modelId="{532172F9-29EB-479A-8E3C-774E83A5FB82}" type="presOf" srcId="{936C4760-AADF-4A18-BFFD-24A617071626}" destId="{8AA30C19-3ECC-4A96-9A34-D53FDB3E8F9E}" srcOrd="0" destOrd="0" presId="urn:microsoft.com/office/officeart/2005/8/layout/cycle7"/>
    <dgm:cxn modelId="{A9BFF45F-3305-41C9-9058-41CB9F043654}" type="presParOf" srcId="{2FC44EF6-2478-45BE-80D2-BF59282D7660}" destId="{8AA30C19-3ECC-4A96-9A34-D53FDB3E8F9E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321E89-6DC1-44BE-B627-6532EB719D77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ME"/>
        </a:p>
      </dgm:t>
    </dgm:pt>
    <dgm:pt modelId="{3B206A6B-CDE9-40BD-9CE0-5D823C20C5A4}">
      <dgm:prSet custT="1"/>
      <dgm:spPr/>
      <dgm:t>
        <a:bodyPr/>
        <a:lstStyle/>
        <a:p>
          <a:pPr algn="l"/>
          <a:r>
            <a:rPr lang="sr-Latn-ME" sz="4000" b="1" dirty="0">
              <a:solidFill>
                <a:schemeClr val="bg2"/>
              </a:solidFill>
            </a:rPr>
            <a:t>PODSTICAJI ZA ZAPOŠLJAVANJE </a:t>
          </a:r>
          <a:endParaRPr lang="sr-Latn-ME" sz="4000" dirty="0">
            <a:solidFill>
              <a:schemeClr val="bg2"/>
            </a:solidFill>
          </a:endParaRPr>
        </a:p>
      </dgm:t>
    </dgm:pt>
    <dgm:pt modelId="{29779DAC-D84F-4D19-9CFA-EEA905498F34}" type="parTrans" cxnId="{2974B07A-9AED-42EC-9244-80CEF8535C3B}">
      <dgm:prSet/>
      <dgm:spPr/>
      <dgm:t>
        <a:bodyPr/>
        <a:lstStyle/>
        <a:p>
          <a:endParaRPr lang="sr-Latn-ME"/>
        </a:p>
      </dgm:t>
    </dgm:pt>
    <dgm:pt modelId="{72728D6F-6FB5-4BB9-891B-365BB77FC265}" type="sibTrans" cxnId="{2974B07A-9AED-42EC-9244-80CEF8535C3B}">
      <dgm:prSet/>
      <dgm:spPr/>
      <dgm:t>
        <a:bodyPr/>
        <a:lstStyle/>
        <a:p>
          <a:endParaRPr lang="sr-Latn-ME"/>
        </a:p>
      </dgm:t>
    </dgm:pt>
    <dgm:pt modelId="{F9FD00E9-10FC-4E61-863D-7E54F7C6FA71}" type="pres">
      <dgm:prSet presAssocID="{11321E89-6DC1-44BE-B627-6532EB719D77}" presName="Name0" presStyleCnt="0">
        <dgm:presLayoutVars>
          <dgm:dir/>
          <dgm:resizeHandles val="exact"/>
        </dgm:presLayoutVars>
      </dgm:prSet>
      <dgm:spPr/>
    </dgm:pt>
    <dgm:pt modelId="{9D1AE268-D7DA-4A53-94C0-4E9F3DA932CA}" type="pres">
      <dgm:prSet presAssocID="{3B206A6B-CDE9-40BD-9CE0-5D823C20C5A4}" presName="node" presStyleLbl="node1" presStyleIdx="0" presStyleCnt="1" custRadScaleRad="102655" custRadScaleInc="5041">
        <dgm:presLayoutVars>
          <dgm:bulletEnabled val="1"/>
        </dgm:presLayoutVars>
      </dgm:prSet>
      <dgm:spPr/>
    </dgm:pt>
  </dgm:ptLst>
  <dgm:cxnLst>
    <dgm:cxn modelId="{2974B07A-9AED-42EC-9244-80CEF8535C3B}" srcId="{11321E89-6DC1-44BE-B627-6532EB719D77}" destId="{3B206A6B-CDE9-40BD-9CE0-5D823C20C5A4}" srcOrd="0" destOrd="0" parTransId="{29779DAC-D84F-4D19-9CFA-EEA905498F34}" sibTransId="{72728D6F-6FB5-4BB9-891B-365BB77FC265}"/>
    <dgm:cxn modelId="{05103E91-7277-4997-8D24-61182293A31A}" type="presOf" srcId="{3B206A6B-CDE9-40BD-9CE0-5D823C20C5A4}" destId="{9D1AE268-D7DA-4A53-94C0-4E9F3DA932CA}" srcOrd="0" destOrd="0" presId="urn:microsoft.com/office/officeart/2005/8/layout/cycle7"/>
    <dgm:cxn modelId="{298586FF-7959-470A-ACD7-A929D05A0D08}" type="presOf" srcId="{11321E89-6DC1-44BE-B627-6532EB719D77}" destId="{F9FD00E9-10FC-4E61-863D-7E54F7C6FA71}" srcOrd="0" destOrd="0" presId="urn:microsoft.com/office/officeart/2005/8/layout/cycle7"/>
    <dgm:cxn modelId="{B996D56B-0B6A-42AB-BACD-835D8AAB2D72}" type="presParOf" srcId="{F9FD00E9-10FC-4E61-863D-7E54F7C6FA71}" destId="{9D1AE268-D7DA-4A53-94C0-4E9F3DA932CA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97ADB73-8323-470A-B3C2-72BCF3B9DEDE}" type="doc">
      <dgm:prSet loTypeId="urn:microsoft.com/office/officeart/2005/8/layout/cycle7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sr-Latn-ME"/>
        </a:p>
      </dgm:t>
    </dgm:pt>
    <dgm:pt modelId="{936C4760-AADF-4A18-BFFD-24A617071626}">
      <dgm:prSet custT="1"/>
      <dgm:spPr/>
      <dgm:t>
        <a:bodyPr/>
        <a:lstStyle/>
        <a:p>
          <a:pPr marL="0" lvl="0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3600" b="1" kern="1200" dirty="0"/>
            <a:t>PODSTICAJI ZA (SAMO)ZAPOŠLJAVANJE</a:t>
          </a:r>
          <a:endParaRPr lang="sr-Latn-ME" sz="3600" kern="1200" dirty="0"/>
        </a:p>
      </dgm:t>
    </dgm:pt>
    <dgm:pt modelId="{A4B1760C-0878-4E7A-81E1-1792EB28D433}" type="parTrans" cxnId="{71DC2611-2B20-4269-AD55-57B11B45334A}">
      <dgm:prSet/>
      <dgm:spPr/>
      <dgm:t>
        <a:bodyPr/>
        <a:lstStyle/>
        <a:p>
          <a:endParaRPr lang="sr-Latn-ME"/>
        </a:p>
      </dgm:t>
    </dgm:pt>
    <dgm:pt modelId="{DDCC7749-0C6A-423F-8A0D-E9BB8A47C409}" type="sibTrans" cxnId="{71DC2611-2B20-4269-AD55-57B11B45334A}">
      <dgm:prSet/>
      <dgm:spPr/>
      <dgm:t>
        <a:bodyPr/>
        <a:lstStyle/>
        <a:p>
          <a:endParaRPr lang="sr-Latn-ME"/>
        </a:p>
      </dgm:t>
    </dgm:pt>
    <dgm:pt modelId="{51CE0CCC-3D0D-403C-91F1-AA6213EEFF41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pl-PL" sz="2800" kern="1200" dirty="0"/>
            <a:t>Budžet: </a:t>
          </a:r>
          <a:r>
            <a:rPr lang="sr-Latn-ME" sz="2800" kern="1200" dirty="0"/>
            <a:t>2.454.366,00 €</a:t>
          </a:r>
        </a:p>
      </dgm:t>
    </dgm:pt>
    <dgm:pt modelId="{45F3FB94-D904-4DAF-A3D9-42546B46426A}" type="parTrans" cxnId="{709A8A02-4885-407D-B5C5-75A694FB33A8}">
      <dgm:prSet/>
      <dgm:spPr/>
      <dgm:t>
        <a:bodyPr/>
        <a:lstStyle/>
        <a:p>
          <a:endParaRPr lang="sr-Latn-ME"/>
        </a:p>
      </dgm:t>
    </dgm:pt>
    <dgm:pt modelId="{00DACB36-26ED-44EC-BF57-4E13DE163BE0}" type="sibTrans" cxnId="{709A8A02-4885-407D-B5C5-75A694FB33A8}">
      <dgm:prSet/>
      <dgm:spPr/>
      <dgm:t>
        <a:bodyPr/>
        <a:lstStyle/>
        <a:p>
          <a:endParaRPr lang="sr-Latn-ME"/>
        </a:p>
      </dgm:t>
    </dgm:pt>
    <dgm:pt modelId="{972EF42B-FC53-4E42-8C55-0F79C8B6240F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sr-Latn-ME" sz="2800" kern="1200" dirty="0"/>
        </a:p>
      </dgm:t>
    </dgm:pt>
    <dgm:pt modelId="{E593F484-E7B4-427D-A928-104BCB48BCD4}" type="parTrans" cxnId="{4EB2506E-7C8B-4DD4-9178-4073FB41F9B7}">
      <dgm:prSet/>
      <dgm:spPr/>
      <dgm:t>
        <a:bodyPr/>
        <a:lstStyle/>
        <a:p>
          <a:endParaRPr lang="sr-Latn-ME"/>
        </a:p>
      </dgm:t>
    </dgm:pt>
    <dgm:pt modelId="{45C81E71-FB5A-478B-9D94-31FF96E391D1}" type="sibTrans" cxnId="{4EB2506E-7C8B-4DD4-9178-4073FB41F9B7}">
      <dgm:prSet/>
      <dgm:spPr/>
      <dgm:t>
        <a:bodyPr/>
        <a:lstStyle/>
        <a:p>
          <a:endParaRPr lang="sr-Latn-ME"/>
        </a:p>
      </dgm:t>
    </dgm:pt>
    <dgm:pt modelId="{276AC693-7318-4438-87F4-BFCADC9996E4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sr-Latn-ME" sz="2800" kern="1200" dirty="0"/>
        </a:p>
      </dgm:t>
    </dgm:pt>
    <dgm:pt modelId="{6FBFFF23-9A42-451C-B4B3-C68361ACB0CD}" type="parTrans" cxnId="{F5020DE5-F6BD-473A-A48C-1BD435D31E63}">
      <dgm:prSet/>
      <dgm:spPr/>
      <dgm:t>
        <a:bodyPr/>
        <a:lstStyle/>
        <a:p>
          <a:endParaRPr lang="sr-Latn-ME"/>
        </a:p>
      </dgm:t>
    </dgm:pt>
    <dgm:pt modelId="{E95CEA87-BAF3-4699-BE04-6FFDD29CB96F}" type="sibTrans" cxnId="{F5020DE5-F6BD-473A-A48C-1BD435D31E63}">
      <dgm:prSet/>
      <dgm:spPr/>
      <dgm:t>
        <a:bodyPr/>
        <a:lstStyle/>
        <a:p>
          <a:endParaRPr lang="sr-Latn-ME"/>
        </a:p>
      </dgm:t>
    </dgm:pt>
    <dgm:pt modelId="{80398730-17AD-4F58-8659-B3D575A488E6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endParaRPr lang="sr-Latn-ME" sz="4400" kern="1200" dirty="0"/>
        </a:p>
      </dgm:t>
    </dgm:pt>
    <dgm:pt modelId="{946249C8-516E-4E43-9E72-4826DE722B32}" type="parTrans" cxnId="{0D05B0F2-640E-46C0-A8DD-39E6DE6E8F7C}">
      <dgm:prSet/>
      <dgm:spPr/>
      <dgm:t>
        <a:bodyPr/>
        <a:lstStyle/>
        <a:p>
          <a:endParaRPr lang="sr-Latn-ME"/>
        </a:p>
      </dgm:t>
    </dgm:pt>
    <dgm:pt modelId="{17A67804-1040-453B-B792-18A6EBC1DBEE}" type="sibTrans" cxnId="{0D05B0F2-640E-46C0-A8DD-39E6DE6E8F7C}">
      <dgm:prSet/>
      <dgm:spPr/>
      <dgm:t>
        <a:bodyPr/>
        <a:lstStyle/>
        <a:p>
          <a:endParaRPr lang="sr-Latn-ME"/>
        </a:p>
      </dgm:t>
    </dgm:pt>
    <dgm:pt modelId="{D7036BC6-EADD-4819-9B26-ED1165C914B6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pl-PL" sz="2800" kern="1200" dirty="0"/>
            <a:t>Obuhvat: 242</a:t>
          </a:r>
          <a:r>
            <a:rPr lang="sr-Latn-ME" sz="2800" kern="1200" dirty="0">
              <a:solidFill>
                <a:prstClr val="black"/>
              </a:solidFill>
              <a:latin typeface="Trebuchet MS"/>
              <a:ea typeface="+mn-ea"/>
              <a:cs typeface="+mn-cs"/>
            </a:rPr>
            <a:t> nezaposlena lica:</a:t>
          </a:r>
        </a:p>
      </dgm:t>
    </dgm:pt>
    <dgm:pt modelId="{A795CCBF-8751-4391-BBE4-E2D71290AEA3}" type="parTrans" cxnId="{CD23316A-37D4-45B3-8B0B-D7C7CF191FC2}">
      <dgm:prSet/>
      <dgm:spPr/>
      <dgm:t>
        <a:bodyPr/>
        <a:lstStyle/>
        <a:p>
          <a:endParaRPr lang="sr-Latn-ME"/>
        </a:p>
      </dgm:t>
    </dgm:pt>
    <dgm:pt modelId="{FCFA238B-7DAF-48B0-AD07-BA9051C1588A}" type="sibTrans" cxnId="{CD23316A-37D4-45B3-8B0B-D7C7CF191FC2}">
      <dgm:prSet/>
      <dgm:spPr/>
      <dgm:t>
        <a:bodyPr/>
        <a:lstStyle/>
        <a:p>
          <a:endParaRPr lang="sr-Latn-ME"/>
        </a:p>
      </dgm:t>
    </dgm:pt>
    <dgm:pt modelId="{D0A45A3A-3567-4F01-B6ED-CB027B8C872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endParaRPr lang="sr-Latn-ME" sz="1800" kern="1200" dirty="0"/>
        </a:p>
      </dgm:t>
    </dgm:pt>
    <dgm:pt modelId="{753BFB35-0D80-40AF-A43B-170C96E07817}" type="parTrans" cxnId="{7E398CB4-8D45-4B91-A573-D2BD535BC6C8}">
      <dgm:prSet/>
      <dgm:spPr/>
      <dgm:t>
        <a:bodyPr/>
        <a:lstStyle/>
        <a:p>
          <a:endParaRPr lang="sr-Latn-ME"/>
        </a:p>
      </dgm:t>
    </dgm:pt>
    <dgm:pt modelId="{1C2F6F06-8B6D-4C4E-9E5E-234CC27189F3}" type="sibTrans" cxnId="{7E398CB4-8D45-4B91-A573-D2BD535BC6C8}">
      <dgm:prSet/>
      <dgm:spPr/>
      <dgm:t>
        <a:bodyPr/>
        <a:lstStyle/>
        <a:p>
          <a:endParaRPr lang="sr-Latn-ME"/>
        </a:p>
      </dgm:t>
    </dgm:pt>
    <dgm:pt modelId="{D7D980D8-F530-4045-96D4-6421B5DF3D2D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r>
            <a:rPr lang="pl-PL" sz="1800" kern="1200" dirty="0"/>
            <a:t> 22 mlada (15-29) NEET lica u skladu sa Planom implementacije Garancije za</a:t>
          </a:r>
          <a:endParaRPr lang="sr-Latn-ME" sz="1800" kern="1200" dirty="0"/>
        </a:p>
      </dgm:t>
    </dgm:pt>
    <dgm:pt modelId="{E8B3BE19-FEA3-4B64-B83C-6DE77C76F9B8}" type="parTrans" cxnId="{44743EA2-61C8-42A3-8A3F-9B5ACF5B6F62}">
      <dgm:prSet/>
      <dgm:spPr/>
      <dgm:t>
        <a:bodyPr/>
        <a:lstStyle/>
        <a:p>
          <a:endParaRPr lang="sr-Latn-ME"/>
        </a:p>
      </dgm:t>
    </dgm:pt>
    <dgm:pt modelId="{042CD02E-CF99-422A-A945-D3D4B4F501F3}" type="sibTrans" cxnId="{44743EA2-61C8-42A3-8A3F-9B5ACF5B6F62}">
      <dgm:prSet/>
      <dgm:spPr/>
      <dgm:t>
        <a:bodyPr/>
        <a:lstStyle/>
        <a:p>
          <a:endParaRPr lang="sr-Latn-ME"/>
        </a:p>
      </dgm:t>
    </dgm:pt>
    <dgm:pt modelId="{CACD040C-B617-44A0-9F41-04DA9094B251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r>
            <a:rPr lang="sr-Latn-ME" sz="1800" kern="1200" dirty="0"/>
            <a:t> 75 korisnika materijalnog obezbjeđenja, od kojih je minimum 50% žena, </a:t>
          </a:r>
        </a:p>
      </dgm:t>
    </dgm:pt>
    <dgm:pt modelId="{4AA70BB1-C1D2-42F2-824B-F9B1A1F0CD21}" type="parTrans" cxnId="{4017ABB5-6AA7-456F-9A87-10BB4E385228}">
      <dgm:prSet/>
      <dgm:spPr/>
      <dgm:t>
        <a:bodyPr/>
        <a:lstStyle/>
        <a:p>
          <a:endParaRPr lang="sr-Latn-ME"/>
        </a:p>
      </dgm:t>
    </dgm:pt>
    <dgm:pt modelId="{368BD424-3CCF-4B64-8A17-9F3150D86E80}" type="sibTrans" cxnId="{4017ABB5-6AA7-456F-9A87-10BB4E385228}">
      <dgm:prSet/>
      <dgm:spPr/>
      <dgm:t>
        <a:bodyPr/>
        <a:lstStyle/>
        <a:p>
          <a:endParaRPr lang="sr-Latn-ME"/>
        </a:p>
      </dgm:t>
    </dgm:pt>
    <dgm:pt modelId="{D6E889CC-CC5C-4303-9D86-5BBFDEA53A90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r>
            <a:rPr lang="sr-Latn-ME" sz="1800" kern="1200" dirty="0"/>
            <a:t> 145 žena pripadnica posebno osjetljivih grupa nezaposlenih lica, uključenih u</a:t>
          </a:r>
        </a:p>
      </dgm:t>
    </dgm:pt>
    <dgm:pt modelId="{7D4958A0-CB58-4561-A004-E7D69B894A83}" type="parTrans" cxnId="{6C930982-4075-43A1-B139-DD12354F1E9D}">
      <dgm:prSet/>
      <dgm:spPr/>
      <dgm:t>
        <a:bodyPr/>
        <a:lstStyle/>
        <a:p>
          <a:endParaRPr lang="sr-Latn-ME"/>
        </a:p>
      </dgm:t>
    </dgm:pt>
    <dgm:pt modelId="{9189EE08-6A6C-48BE-B87C-417F09892E71}" type="sibTrans" cxnId="{6C930982-4075-43A1-B139-DD12354F1E9D}">
      <dgm:prSet/>
      <dgm:spPr/>
      <dgm:t>
        <a:bodyPr/>
        <a:lstStyle/>
        <a:p>
          <a:endParaRPr lang="sr-Latn-ME"/>
        </a:p>
      </dgm:t>
    </dgm:pt>
    <dgm:pt modelId="{40C5E651-F4D8-48ED-AB3C-3879E8874A6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endParaRPr lang="sr-Latn-ME" sz="1800" kern="1200" dirty="0"/>
        </a:p>
      </dgm:t>
    </dgm:pt>
    <dgm:pt modelId="{73B3F680-BEC5-4787-9722-C1924814B51B}" type="parTrans" cxnId="{0D519BD0-D777-4DCC-8108-EE9A20CFD0D0}">
      <dgm:prSet/>
      <dgm:spPr/>
      <dgm:t>
        <a:bodyPr/>
        <a:lstStyle/>
        <a:p>
          <a:endParaRPr lang="sr-Latn-ME"/>
        </a:p>
      </dgm:t>
    </dgm:pt>
    <dgm:pt modelId="{1708C9FB-6B1D-474B-8955-04E9FD12C395}" type="sibTrans" cxnId="{0D519BD0-D777-4DCC-8108-EE9A20CFD0D0}">
      <dgm:prSet/>
      <dgm:spPr/>
      <dgm:t>
        <a:bodyPr/>
        <a:lstStyle/>
        <a:p>
          <a:endParaRPr lang="sr-Latn-ME"/>
        </a:p>
      </dgm:t>
    </dgm:pt>
    <dgm:pt modelId="{32BDBBF6-7903-4C7F-879E-F21C7765FB03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pl-PL" sz="1800" kern="1200" dirty="0"/>
            <a:t>    mlade;</a:t>
          </a:r>
          <a:endParaRPr lang="sr-Latn-ME" sz="1800" kern="1200" dirty="0"/>
        </a:p>
      </dgm:t>
    </dgm:pt>
    <dgm:pt modelId="{C39AA150-ED9C-4E76-89C9-0E22568B2E4C}" type="parTrans" cxnId="{8DB36F28-A314-4627-BD1E-46F572F65C16}">
      <dgm:prSet/>
      <dgm:spPr/>
      <dgm:t>
        <a:bodyPr/>
        <a:lstStyle/>
        <a:p>
          <a:endParaRPr lang="sr-Latn-ME"/>
        </a:p>
      </dgm:t>
    </dgm:pt>
    <dgm:pt modelId="{92628300-BEB5-42E1-8EEB-7CDC7E4CFBC6}" type="sibTrans" cxnId="{8DB36F28-A314-4627-BD1E-46F572F65C16}">
      <dgm:prSet/>
      <dgm:spPr/>
      <dgm:t>
        <a:bodyPr/>
        <a:lstStyle/>
        <a:p>
          <a:endParaRPr lang="sr-Latn-ME"/>
        </a:p>
      </dgm:t>
    </dgm:pt>
    <dgm:pt modelId="{F42F4D25-5677-4586-9C07-6F306A48210D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 obuhvaćenih programima Reformske agende;</a:t>
          </a:r>
        </a:p>
      </dgm:t>
    </dgm:pt>
    <dgm:pt modelId="{17046463-B4E8-42C4-A899-23698DC29D35}" type="parTrans" cxnId="{06F6FF41-1654-4D8D-87B4-819D0BDAD26F}">
      <dgm:prSet/>
      <dgm:spPr/>
      <dgm:t>
        <a:bodyPr/>
        <a:lstStyle/>
        <a:p>
          <a:endParaRPr lang="sr-Latn-ME"/>
        </a:p>
      </dgm:t>
    </dgm:pt>
    <dgm:pt modelId="{20D2BCE9-C154-4AFA-A238-48251D52F201}" type="sibTrans" cxnId="{06F6FF41-1654-4D8D-87B4-819D0BDAD26F}">
      <dgm:prSet/>
      <dgm:spPr/>
      <dgm:t>
        <a:bodyPr/>
        <a:lstStyle/>
        <a:p>
          <a:endParaRPr lang="sr-Latn-ME"/>
        </a:p>
      </dgm:t>
    </dgm:pt>
    <dgm:pt modelId="{4C81A616-D0A1-4181-B08D-720531B72E1E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  programe Reformske agende. </a:t>
          </a:r>
        </a:p>
      </dgm:t>
    </dgm:pt>
    <dgm:pt modelId="{6D10C02D-9AA8-4C4F-B32C-C589627FA399}" type="parTrans" cxnId="{A067DA30-ED8C-4463-9341-F07F0CBF7E48}">
      <dgm:prSet/>
      <dgm:spPr/>
      <dgm:t>
        <a:bodyPr/>
        <a:lstStyle/>
        <a:p>
          <a:endParaRPr lang="sr-Latn-ME"/>
        </a:p>
      </dgm:t>
    </dgm:pt>
    <dgm:pt modelId="{2514A47E-DEE6-423F-ABC3-DB9D3DD3DA38}" type="sibTrans" cxnId="{A067DA30-ED8C-4463-9341-F07F0CBF7E48}">
      <dgm:prSet/>
      <dgm:spPr/>
      <dgm:t>
        <a:bodyPr/>
        <a:lstStyle/>
        <a:p>
          <a:endParaRPr lang="sr-Latn-ME"/>
        </a:p>
      </dgm:t>
    </dgm:pt>
    <dgm:pt modelId="{5EF2B0F6-63FD-4535-8D89-A384D2553B5D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endParaRPr lang="sr-Latn-ME" sz="1800" kern="1200" dirty="0"/>
        </a:p>
      </dgm:t>
    </dgm:pt>
    <dgm:pt modelId="{A97E008A-D0D5-4EEE-A8E4-4119C17F9DDC}" type="parTrans" cxnId="{515872A7-6F03-45F2-A642-634209453F84}">
      <dgm:prSet/>
      <dgm:spPr/>
      <dgm:t>
        <a:bodyPr/>
        <a:lstStyle/>
        <a:p>
          <a:endParaRPr lang="sr-Latn-ME"/>
        </a:p>
      </dgm:t>
    </dgm:pt>
    <dgm:pt modelId="{84F8F9BD-C8A6-484E-A64B-A2A70F6485B6}" type="sibTrans" cxnId="{515872A7-6F03-45F2-A642-634209453F84}">
      <dgm:prSet/>
      <dgm:spPr/>
      <dgm:t>
        <a:bodyPr/>
        <a:lstStyle/>
        <a:p>
          <a:endParaRPr lang="sr-Latn-ME"/>
        </a:p>
      </dgm:t>
    </dgm:pt>
    <dgm:pt modelId="{2FC44EF6-2478-45BE-80D2-BF59282D7660}" type="pres">
      <dgm:prSet presAssocID="{297ADB73-8323-470A-B3C2-72BCF3B9DEDE}" presName="Name0" presStyleCnt="0">
        <dgm:presLayoutVars>
          <dgm:dir/>
          <dgm:resizeHandles val="exact"/>
        </dgm:presLayoutVars>
      </dgm:prSet>
      <dgm:spPr/>
    </dgm:pt>
    <dgm:pt modelId="{8AA30C19-3ECC-4A96-9A34-D53FDB3E8F9E}" type="pres">
      <dgm:prSet presAssocID="{936C4760-AADF-4A18-BFFD-24A617071626}" presName="node" presStyleLbl="node1" presStyleIdx="0" presStyleCnt="1" custScaleX="80118" custScaleY="100146" custRadScaleRad="99961" custRadScaleInc="-1206">
        <dgm:presLayoutVars>
          <dgm:bulletEnabled val="1"/>
        </dgm:presLayoutVars>
      </dgm:prSet>
      <dgm:spPr/>
    </dgm:pt>
  </dgm:ptLst>
  <dgm:cxnLst>
    <dgm:cxn modelId="{709A8A02-4885-407D-B5C5-75A694FB33A8}" srcId="{936C4760-AADF-4A18-BFFD-24A617071626}" destId="{51CE0CCC-3D0D-403C-91F1-AA6213EEFF41}" srcOrd="0" destOrd="0" parTransId="{45F3FB94-D904-4DAF-A3D9-42546B46426A}" sibTransId="{00DACB36-26ED-44EC-BF57-4E13DE163BE0}"/>
    <dgm:cxn modelId="{7495710B-1610-458D-819B-A991AAFD3BBD}" type="presOf" srcId="{936C4760-AADF-4A18-BFFD-24A617071626}" destId="{8AA30C19-3ECC-4A96-9A34-D53FDB3E8F9E}" srcOrd="0" destOrd="0" presId="urn:microsoft.com/office/officeart/2005/8/layout/cycle7"/>
    <dgm:cxn modelId="{71DC2611-2B20-4269-AD55-57B11B45334A}" srcId="{297ADB73-8323-470A-B3C2-72BCF3B9DEDE}" destId="{936C4760-AADF-4A18-BFFD-24A617071626}" srcOrd="0" destOrd="0" parTransId="{A4B1760C-0878-4E7A-81E1-1792EB28D433}" sibTransId="{DDCC7749-0C6A-423F-8A0D-E9BB8A47C409}"/>
    <dgm:cxn modelId="{4BA01F1D-7E03-4708-9DE8-A619A0B67DE0}" type="presOf" srcId="{972EF42B-FC53-4E42-8C55-0F79C8B6240F}" destId="{8AA30C19-3ECC-4A96-9A34-D53FDB3E8F9E}" srcOrd="0" destOrd="13" presId="urn:microsoft.com/office/officeart/2005/8/layout/cycle7"/>
    <dgm:cxn modelId="{8DB36F28-A314-4627-BD1E-46F572F65C16}" srcId="{936C4760-AADF-4A18-BFFD-24A617071626}" destId="{32BDBBF6-7903-4C7F-879E-F21C7765FB03}" srcOrd="5" destOrd="0" parTransId="{C39AA150-ED9C-4E76-89C9-0E22568B2E4C}" sibTransId="{92628300-BEB5-42E1-8EEB-7CDC7E4CFBC6}"/>
    <dgm:cxn modelId="{624CDE2E-213D-468A-8957-5436280CC4E7}" type="presOf" srcId="{276AC693-7318-4438-87F4-BFCADC9996E4}" destId="{8AA30C19-3ECC-4A96-9A34-D53FDB3E8F9E}" srcOrd="0" destOrd="14" presId="urn:microsoft.com/office/officeart/2005/8/layout/cycle7"/>
    <dgm:cxn modelId="{A067DA30-ED8C-4463-9341-F07F0CBF7E48}" srcId="{936C4760-AADF-4A18-BFFD-24A617071626}" destId="{4C81A616-D0A1-4181-B08D-720531B72E1E}" srcOrd="9" destOrd="0" parTransId="{6D10C02D-9AA8-4C4F-B32C-C589627FA399}" sibTransId="{2514A47E-DEE6-423F-ABC3-DB9D3DD3DA38}"/>
    <dgm:cxn modelId="{790FE231-2088-40AA-AF78-C01CA663DBD9}" type="presOf" srcId="{D7036BC6-EADD-4819-9B26-ED1165C914B6}" destId="{8AA30C19-3ECC-4A96-9A34-D53FDB3E8F9E}" srcOrd="0" destOrd="2" presId="urn:microsoft.com/office/officeart/2005/8/layout/cycle7"/>
    <dgm:cxn modelId="{85D71435-5DB1-4F4F-B40A-0C06CCE3B196}" type="presOf" srcId="{4C81A616-D0A1-4181-B08D-720531B72E1E}" destId="{8AA30C19-3ECC-4A96-9A34-D53FDB3E8F9E}" srcOrd="0" destOrd="10" presId="urn:microsoft.com/office/officeart/2005/8/layout/cycle7"/>
    <dgm:cxn modelId="{06F6FF41-1654-4D8D-87B4-819D0BDAD26F}" srcId="{936C4760-AADF-4A18-BFFD-24A617071626}" destId="{F42F4D25-5677-4586-9C07-6F306A48210D}" srcOrd="7" destOrd="0" parTransId="{17046463-B4E8-42C4-A899-23698DC29D35}" sibTransId="{20D2BCE9-C154-4AFA-A238-48251D52F201}"/>
    <dgm:cxn modelId="{CD23316A-37D4-45B3-8B0B-D7C7CF191FC2}" srcId="{936C4760-AADF-4A18-BFFD-24A617071626}" destId="{D7036BC6-EADD-4819-9B26-ED1165C914B6}" srcOrd="1" destOrd="0" parTransId="{A795CCBF-8751-4391-BBE4-E2D71290AEA3}" sibTransId="{FCFA238B-7DAF-48B0-AD07-BA9051C1588A}"/>
    <dgm:cxn modelId="{72C3644A-D7B3-41AA-8586-65997114267B}" type="presOf" srcId="{297ADB73-8323-470A-B3C2-72BCF3B9DEDE}" destId="{2FC44EF6-2478-45BE-80D2-BF59282D7660}" srcOrd="0" destOrd="0" presId="urn:microsoft.com/office/officeart/2005/8/layout/cycle7"/>
    <dgm:cxn modelId="{4EB2506E-7C8B-4DD4-9178-4073FB41F9B7}" srcId="{936C4760-AADF-4A18-BFFD-24A617071626}" destId="{972EF42B-FC53-4E42-8C55-0F79C8B6240F}" srcOrd="12" destOrd="0" parTransId="{E593F484-E7B4-427D-A928-104BCB48BCD4}" sibTransId="{45C81E71-FB5A-478B-9D94-31FF96E391D1}"/>
    <dgm:cxn modelId="{5A0A8E7D-1535-45F7-BF4F-B007B2E70BB4}" type="presOf" srcId="{D6E889CC-CC5C-4303-9D86-5BBFDEA53A90}" destId="{8AA30C19-3ECC-4A96-9A34-D53FDB3E8F9E}" srcOrd="0" destOrd="9" presId="urn:microsoft.com/office/officeart/2005/8/layout/cycle7"/>
    <dgm:cxn modelId="{6C930982-4075-43A1-B139-DD12354F1E9D}" srcId="{936C4760-AADF-4A18-BFFD-24A617071626}" destId="{D6E889CC-CC5C-4303-9D86-5BBFDEA53A90}" srcOrd="8" destOrd="0" parTransId="{7D4958A0-CB58-4561-A004-E7D69B894A83}" sibTransId="{9189EE08-6A6C-48BE-B87C-417F09892E71}"/>
    <dgm:cxn modelId="{F7B3C08B-01C6-4302-8E4A-3AF7C645630F}" type="presOf" srcId="{D0A45A3A-3567-4F01-B6ED-CB027B8C872C}" destId="{8AA30C19-3ECC-4A96-9A34-D53FDB3E8F9E}" srcOrd="0" destOrd="3" presId="urn:microsoft.com/office/officeart/2005/8/layout/cycle7"/>
    <dgm:cxn modelId="{F3AB098C-5C15-4950-A343-8B83AC810B25}" type="presOf" srcId="{5EF2B0F6-63FD-4535-8D89-A384D2553B5D}" destId="{8AA30C19-3ECC-4A96-9A34-D53FDB3E8F9E}" srcOrd="0" destOrd="4" presId="urn:microsoft.com/office/officeart/2005/8/layout/cycle7"/>
    <dgm:cxn modelId="{BA5DA18D-3F27-4E7D-83D7-D27BF80D10E9}" type="presOf" srcId="{CACD040C-B617-44A0-9F41-04DA9094B251}" destId="{8AA30C19-3ECC-4A96-9A34-D53FDB3E8F9E}" srcOrd="0" destOrd="7" presId="urn:microsoft.com/office/officeart/2005/8/layout/cycle7"/>
    <dgm:cxn modelId="{F00B659C-E277-4046-9006-2FEBDE077DB8}" type="presOf" srcId="{32BDBBF6-7903-4C7F-879E-F21C7765FB03}" destId="{8AA30C19-3ECC-4A96-9A34-D53FDB3E8F9E}" srcOrd="0" destOrd="6" presId="urn:microsoft.com/office/officeart/2005/8/layout/cycle7"/>
    <dgm:cxn modelId="{B3B726A2-DC9B-4826-B5D8-40C1D8D1AD24}" type="presOf" srcId="{F42F4D25-5677-4586-9C07-6F306A48210D}" destId="{8AA30C19-3ECC-4A96-9A34-D53FDB3E8F9E}" srcOrd="0" destOrd="8" presId="urn:microsoft.com/office/officeart/2005/8/layout/cycle7"/>
    <dgm:cxn modelId="{44743EA2-61C8-42A3-8A3F-9B5ACF5B6F62}" srcId="{936C4760-AADF-4A18-BFFD-24A617071626}" destId="{D7D980D8-F530-4045-96D4-6421B5DF3D2D}" srcOrd="4" destOrd="0" parTransId="{E8B3BE19-FEA3-4B64-B83C-6DE77C76F9B8}" sibTransId="{042CD02E-CF99-422A-A945-D3D4B4F501F3}"/>
    <dgm:cxn modelId="{515872A7-6F03-45F2-A642-634209453F84}" srcId="{936C4760-AADF-4A18-BFFD-24A617071626}" destId="{5EF2B0F6-63FD-4535-8D89-A384D2553B5D}" srcOrd="3" destOrd="0" parTransId="{A97E008A-D0D5-4EEE-A8E4-4119C17F9DDC}" sibTransId="{84F8F9BD-C8A6-484E-A64B-A2A70F6485B6}"/>
    <dgm:cxn modelId="{7E398CB4-8D45-4B91-A573-D2BD535BC6C8}" srcId="{936C4760-AADF-4A18-BFFD-24A617071626}" destId="{D0A45A3A-3567-4F01-B6ED-CB027B8C872C}" srcOrd="2" destOrd="0" parTransId="{753BFB35-0D80-40AF-A43B-170C96E07817}" sibTransId="{1C2F6F06-8B6D-4C4E-9E5E-234CC27189F3}"/>
    <dgm:cxn modelId="{4017ABB5-6AA7-456F-9A87-10BB4E385228}" srcId="{936C4760-AADF-4A18-BFFD-24A617071626}" destId="{CACD040C-B617-44A0-9F41-04DA9094B251}" srcOrd="6" destOrd="0" parTransId="{4AA70BB1-C1D2-42F2-824B-F9B1A1F0CD21}" sibTransId="{368BD424-3CCF-4B64-8A17-9F3150D86E80}"/>
    <dgm:cxn modelId="{F509EFBA-A6F7-4AE2-AD57-C09300B33356}" type="presOf" srcId="{80398730-17AD-4F58-8659-B3D575A488E6}" destId="{8AA30C19-3ECC-4A96-9A34-D53FDB3E8F9E}" srcOrd="0" destOrd="12" presId="urn:microsoft.com/office/officeart/2005/8/layout/cycle7"/>
    <dgm:cxn modelId="{0D519BD0-D777-4DCC-8108-EE9A20CFD0D0}" srcId="{936C4760-AADF-4A18-BFFD-24A617071626}" destId="{40C5E651-F4D8-48ED-AB3C-3879E8874A68}" srcOrd="10" destOrd="0" parTransId="{73B3F680-BEC5-4787-9722-C1924814B51B}" sibTransId="{1708C9FB-6B1D-474B-8955-04E9FD12C395}"/>
    <dgm:cxn modelId="{2AD4D4D9-CD3B-402F-B3A4-0ECBCE0AAFCF}" type="presOf" srcId="{D7D980D8-F530-4045-96D4-6421B5DF3D2D}" destId="{8AA30C19-3ECC-4A96-9A34-D53FDB3E8F9E}" srcOrd="0" destOrd="5" presId="urn:microsoft.com/office/officeart/2005/8/layout/cycle7"/>
    <dgm:cxn modelId="{D74090DF-3333-4B07-B06F-1676036FC491}" type="presOf" srcId="{51CE0CCC-3D0D-403C-91F1-AA6213EEFF41}" destId="{8AA30C19-3ECC-4A96-9A34-D53FDB3E8F9E}" srcOrd="0" destOrd="1" presId="urn:microsoft.com/office/officeart/2005/8/layout/cycle7"/>
    <dgm:cxn modelId="{F5020DE5-F6BD-473A-A48C-1BD435D31E63}" srcId="{936C4760-AADF-4A18-BFFD-24A617071626}" destId="{276AC693-7318-4438-87F4-BFCADC9996E4}" srcOrd="13" destOrd="0" parTransId="{6FBFFF23-9A42-451C-B4B3-C68361ACB0CD}" sibTransId="{E95CEA87-BAF3-4699-BE04-6FFDD29CB96F}"/>
    <dgm:cxn modelId="{057F0EE6-B2E0-470C-888F-A754EF23C969}" type="presOf" srcId="{40C5E651-F4D8-48ED-AB3C-3879E8874A68}" destId="{8AA30C19-3ECC-4A96-9A34-D53FDB3E8F9E}" srcOrd="0" destOrd="11" presId="urn:microsoft.com/office/officeart/2005/8/layout/cycle7"/>
    <dgm:cxn modelId="{0D05B0F2-640E-46C0-A8DD-39E6DE6E8F7C}" srcId="{936C4760-AADF-4A18-BFFD-24A617071626}" destId="{80398730-17AD-4F58-8659-B3D575A488E6}" srcOrd="11" destOrd="0" parTransId="{946249C8-516E-4E43-9E72-4826DE722B32}" sibTransId="{17A67804-1040-453B-B792-18A6EBC1DBEE}"/>
    <dgm:cxn modelId="{D4E09471-1321-4E68-BEF6-D4ED519B796E}" type="presParOf" srcId="{2FC44EF6-2478-45BE-80D2-BF59282D7660}" destId="{8AA30C19-3ECC-4A96-9A34-D53FDB3E8F9E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1321E89-6DC1-44BE-B627-6532EB719D77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ME"/>
        </a:p>
      </dgm:t>
    </dgm:pt>
    <dgm:pt modelId="{3B206A6B-CDE9-40BD-9CE0-5D823C20C5A4}">
      <dgm:prSet custT="1"/>
      <dgm:spPr/>
      <dgm:t>
        <a:bodyPr/>
        <a:lstStyle/>
        <a:p>
          <a:r>
            <a:rPr lang="sr-Latn-ME" sz="4000" b="1" dirty="0">
              <a:solidFill>
                <a:schemeClr val="bg2"/>
              </a:solidFill>
            </a:rPr>
            <a:t>PODSTICAJI ZA SAMOZAPOŠLJAVANJE </a:t>
          </a:r>
          <a:endParaRPr lang="sr-Latn-ME" sz="4000" dirty="0">
            <a:solidFill>
              <a:schemeClr val="bg2"/>
            </a:solidFill>
          </a:endParaRPr>
        </a:p>
      </dgm:t>
    </dgm:pt>
    <dgm:pt modelId="{29779DAC-D84F-4D19-9CFA-EEA905498F34}" type="parTrans" cxnId="{2974B07A-9AED-42EC-9244-80CEF8535C3B}">
      <dgm:prSet/>
      <dgm:spPr/>
      <dgm:t>
        <a:bodyPr/>
        <a:lstStyle/>
        <a:p>
          <a:endParaRPr lang="sr-Latn-ME"/>
        </a:p>
      </dgm:t>
    </dgm:pt>
    <dgm:pt modelId="{72728D6F-6FB5-4BB9-891B-365BB77FC265}" type="sibTrans" cxnId="{2974B07A-9AED-42EC-9244-80CEF8535C3B}">
      <dgm:prSet/>
      <dgm:spPr/>
      <dgm:t>
        <a:bodyPr/>
        <a:lstStyle/>
        <a:p>
          <a:endParaRPr lang="sr-Latn-ME"/>
        </a:p>
      </dgm:t>
    </dgm:pt>
    <dgm:pt modelId="{3BAB0970-01EC-4E87-811D-AD846D440075}">
      <dgm:prSet custT="1"/>
      <dgm:spPr/>
      <dgm:t>
        <a:bodyPr/>
        <a:lstStyle/>
        <a:p>
          <a:r>
            <a:rPr lang="sr-Latn-ME" sz="3600" dirty="0"/>
            <a:t>Grant za samozapošljavanje i otvaranje novih radnih mjesta </a:t>
          </a:r>
        </a:p>
      </dgm:t>
    </dgm:pt>
    <dgm:pt modelId="{681DBD5E-A1B4-4CC5-B163-27C529133F10}" type="parTrans" cxnId="{0D5736D1-320D-4650-8A29-6CD3572F593C}">
      <dgm:prSet/>
      <dgm:spPr/>
      <dgm:t>
        <a:bodyPr/>
        <a:lstStyle/>
        <a:p>
          <a:endParaRPr lang="sr-Latn-ME"/>
        </a:p>
      </dgm:t>
    </dgm:pt>
    <dgm:pt modelId="{80C13136-2852-4845-9385-2BFD0511A758}" type="sibTrans" cxnId="{0D5736D1-320D-4650-8A29-6CD3572F593C}">
      <dgm:prSet/>
      <dgm:spPr/>
      <dgm:t>
        <a:bodyPr/>
        <a:lstStyle/>
        <a:p>
          <a:endParaRPr lang="sr-Latn-ME"/>
        </a:p>
      </dgm:t>
    </dgm:pt>
    <dgm:pt modelId="{F9FD00E9-10FC-4E61-863D-7E54F7C6FA71}" type="pres">
      <dgm:prSet presAssocID="{11321E89-6DC1-44BE-B627-6532EB719D77}" presName="Name0" presStyleCnt="0">
        <dgm:presLayoutVars>
          <dgm:dir/>
          <dgm:resizeHandles val="exact"/>
        </dgm:presLayoutVars>
      </dgm:prSet>
      <dgm:spPr/>
    </dgm:pt>
    <dgm:pt modelId="{9D1AE268-D7DA-4A53-94C0-4E9F3DA932CA}" type="pres">
      <dgm:prSet presAssocID="{3B206A6B-CDE9-40BD-9CE0-5D823C20C5A4}" presName="node" presStyleLbl="node1" presStyleIdx="0" presStyleCnt="1">
        <dgm:presLayoutVars>
          <dgm:bulletEnabled val="1"/>
        </dgm:presLayoutVars>
      </dgm:prSet>
      <dgm:spPr/>
    </dgm:pt>
  </dgm:ptLst>
  <dgm:cxnLst>
    <dgm:cxn modelId="{2974B07A-9AED-42EC-9244-80CEF8535C3B}" srcId="{11321E89-6DC1-44BE-B627-6532EB719D77}" destId="{3B206A6B-CDE9-40BD-9CE0-5D823C20C5A4}" srcOrd="0" destOrd="0" parTransId="{29779DAC-D84F-4D19-9CFA-EEA905498F34}" sibTransId="{72728D6F-6FB5-4BB9-891B-365BB77FC265}"/>
    <dgm:cxn modelId="{05103E91-7277-4997-8D24-61182293A31A}" type="presOf" srcId="{3B206A6B-CDE9-40BD-9CE0-5D823C20C5A4}" destId="{9D1AE268-D7DA-4A53-94C0-4E9F3DA932CA}" srcOrd="0" destOrd="0" presId="urn:microsoft.com/office/officeart/2005/8/layout/cycle7"/>
    <dgm:cxn modelId="{0D5736D1-320D-4650-8A29-6CD3572F593C}" srcId="{3B206A6B-CDE9-40BD-9CE0-5D823C20C5A4}" destId="{3BAB0970-01EC-4E87-811D-AD846D440075}" srcOrd="0" destOrd="0" parTransId="{681DBD5E-A1B4-4CC5-B163-27C529133F10}" sibTransId="{80C13136-2852-4845-9385-2BFD0511A758}"/>
    <dgm:cxn modelId="{352346E8-536B-479B-858C-4EAE2907F3F0}" type="presOf" srcId="{3BAB0970-01EC-4E87-811D-AD846D440075}" destId="{9D1AE268-D7DA-4A53-94C0-4E9F3DA932CA}" srcOrd="0" destOrd="1" presId="urn:microsoft.com/office/officeart/2005/8/layout/cycle7"/>
    <dgm:cxn modelId="{298586FF-7959-470A-ACD7-A929D05A0D08}" type="presOf" srcId="{11321E89-6DC1-44BE-B627-6532EB719D77}" destId="{F9FD00E9-10FC-4E61-863D-7E54F7C6FA71}" srcOrd="0" destOrd="0" presId="urn:microsoft.com/office/officeart/2005/8/layout/cycle7"/>
    <dgm:cxn modelId="{B996D56B-0B6A-42AB-BACD-835D8AAB2D72}" type="presParOf" srcId="{F9FD00E9-10FC-4E61-863D-7E54F7C6FA71}" destId="{9D1AE268-D7DA-4A53-94C0-4E9F3DA932CA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1321E89-6DC1-44BE-B627-6532EB719D77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ME"/>
        </a:p>
      </dgm:t>
    </dgm:pt>
    <dgm:pt modelId="{3B206A6B-CDE9-40BD-9CE0-5D823C20C5A4}">
      <dgm:prSet custT="1"/>
      <dgm:spPr/>
      <dgm:t>
        <a:bodyPr/>
        <a:lstStyle/>
        <a:p>
          <a:r>
            <a:rPr lang="sr-Latn-ME" sz="4000" b="1" dirty="0">
              <a:solidFill>
                <a:schemeClr val="bg2"/>
              </a:solidFill>
            </a:rPr>
            <a:t>DIREKTNO OTVARANJE RADNIH MJESTA</a:t>
          </a:r>
          <a:r>
            <a:rPr lang="sr-Latn-ME" sz="4000" dirty="0">
              <a:solidFill>
                <a:schemeClr val="bg2"/>
              </a:solidFill>
            </a:rPr>
            <a:t> </a:t>
          </a:r>
        </a:p>
      </dgm:t>
    </dgm:pt>
    <dgm:pt modelId="{29779DAC-D84F-4D19-9CFA-EEA905498F34}" type="parTrans" cxnId="{2974B07A-9AED-42EC-9244-80CEF8535C3B}">
      <dgm:prSet/>
      <dgm:spPr/>
      <dgm:t>
        <a:bodyPr/>
        <a:lstStyle/>
        <a:p>
          <a:endParaRPr lang="sr-Latn-ME"/>
        </a:p>
      </dgm:t>
    </dgm:pt>
    <dgm:pt modelId="{72728D6F-6FB5-4BB9-891B-365BB77FC265}" type="sibTrans" cxnId="{2974B07A-9AED-42EC-9244-80CEF8535C3B}">
      <dgm:prSet/>
      <dgm:spPr/>
      <dgm:t>
        <a:bodyPr/>
        <a:lstStyle/>
        <a:p>
          <a:endParaRPr lang="sr-Latn-ME"/>
        </a:p>
      </dgm:t>
    </dgm:pt>
    <dgm:pt modelId="{3BAB0970-01EC-4E87-811D-AD846D440075}">
      <dgm:prSet custT="1"/>
      <dgm:spPr/>
      <dgm:t>
        <a:bodyPr/>
        <a:lstStyle/>
        <a:p>
          <a:r>
            <a:rPr lang="sr-Latn-ME" sz="3600" dirty="0"/>
            <a:t>Zapošljavanje na netržišnim poslovima</a:t>
          </a:r>
        </a:p>
      </dgm:t>
    </dgm:pt>
    <dgm:pt modelId="{681DBD5E-A1B4-4CC5-B163-27C529133F10}" type="parTrans" cxnId="{0D5736D1-320D-4650-8A29-6CD3572F593C}">
      <dgm:prSet/>
      <dgm:spPr/>
      <dgm:t>
        <a:bodyPr/>
        <a:lstStyle/>
        <a:p>
          <a:endParaRPr lang="sr-Latn-ME"/>
        </a:p>
      </dgm:t>
    </dgm:pt>
    <dgm:pt modelId="{80C13136-2852-4845-9385-2BFD0511A758}" type="sibTrans" cxnId="{0D5736D1-320D-4650-8A29-6CD3572F593C}">
      <dgm:prSet/>
      <dgm:spPr/>
      <dgm:t>
        <a:bodyPr/>
        <a:lstStyle/>
        <a:p>
          <a:endParaRPr lang="sr-Latn-ME"/>
        </a:p>
      </dgm:t>
    </dgm:pt>
    <dgm:pt modelId="{F9FD00E9-10FC-4E61-863D-7E54F7C6FA71}" type="pres">
      <dgm:prSet presAssocID="{11321E89-6DC1-44BE-B627-6532EB719D77}" presName="Name0" presStyleCnt="0">
        <dgm:presLayoutVars>
          <dgm:dir/>
          <dgm:resizeHandles val="exact"/>
        </dgm:presLayoutVars>
      </dgm:prSet>
      <dgm:spPr/>
    </dgm:pt>
    <dgm:pt modelId="{9D1AE268-D7DA-4A53-94C0-4E9F3DA932CA}" type="pres">
      <dgm:prSet presAssocID="{3B206A6B-CDE9-40BD-9CE0-5D823C20C5A4}" presName="node" presStyleLbl="node1" presStyleIdx="0" presStyleCnt="1">
        <dgm:presLayoutVars>
          <dgm:bulletEnabled val="1"/>
        </dgm:presLayoutVars>
      </dgm:prSet>
      <dgm:spPr/>
    </dgm:pt>
  </dgm:ptLst>
  <dgm:cxnLst>
    <dgm:cxn modelId="{2974B07A-9AED-42EC-9244-80CEF8535C3B}" srcId="{11321E89-6DC1-44BE-B627-6532EB719D77}" destId="{3B206A6B-CDE9-40BD-9CE0-5D823C20C5A4}" srcOrd="0" destOrd="0" parTransId="{29779DAC-D84F-4D19-9CFA-EEA905498F34}" sibTransId="{72728D6F-6FB5-4BB9-891B-365BB77FC265}"/>
    <dgm:cxn modelId="{05103E91-7277-4997-8D24-61182293A31A}" type="presOf" srcId="{3B206A6B-CDE9-40BD-9CE0-5D823C20C5A4}" destId="{9D1AE268-D7DA-4A53-94C0-4E9F3DA932CA}" srcOrd="0" destOrd="0" presId="urn:microsoft.com/office/officeart/2005/8/layout/cycle7"/>
    <dgm:cxn modelId="{0D5736D1-320D-4650-8A29-6CD3572F593C}" srcId="{3B206A6B-CDE9-40BD-9CE0-5D823C20C5A4}" destId="{3BAB0970-01EC-4E87-811D-AD846D440075}" srcOrd="0" destOrd="0" parTransId="{681DBD5E-A1B4-4CC5-B163-27C529133F10}" sibTransId="{80C13136-2852-4845-9385-2BFD0511A758}"/>
    <dgm:cxn modelId="{352346E8-536B-479B-858C-4EAE2907F3F0}" type="presOf" srcId="{3BAB0970-01EC-4E87-811D-AD846D440075}" destId="{9D1AE268-D7DA-4A53-94C0-4E9F3DA932CA}" srcOrd="0" destOrd="1" presId="urn:microsoft.com/office/officeart/2005/8/layout/cycle7"/>
    <dgm:cxn modelId="{298586FF-7959-470A-ACD7-A929D05A0D08}" type="presOf" srcId="{11321E89-6DC1-44BE-B627-6532EB719D77}" destId="{F9FD00E9-10FC-4E61-863D-7E54F7C6FA71}" srcOrd="0" destOrd="0" presId="urn:microsoft.com/office/officeart/2005/8/layout/cycle7"/>
    <dgm:cxn modelId="{B996D56B-0B6A-42AB-BACD-835D8AAB2D72}" type="presParOf" srcId="{F9FD00E9-10FC-4E61-863D-7E54F7C6FA71}" destId="{9D1AE268-D7DA-4A53-94C0-4E9F3DA932CA}" srcOrd="0" destOrd="0" presId="urn:microsoft.com/office/officeart/2005/8/layout/cycle7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AFBC44-55FC-42F4-B2B4-F2C78FA56C1F}">
      <dsp:nvSpPr>
        <dsp:cNvPr id="0" name=""/>
        <dsp:cNvSpPr/>
      </dsp:nvSpPr>
      <dsp:spPr>
        <a:xfrm>
          <a:off x="775222" y="0"/>
          <a:ext cx="8785859" cy="450028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EB249E2-F01B-43AC-BE5D-58E83AEED5B5}">
      <dsp:nvSpPr>
        <dsp:cNvPr id="0" name=""/>
        <dsp:cNvSpPr/>
      </dsp:nvSpPr>
      <dsp:spPr>
        <a:xfrm>
          <a:off x="5173" y="1350084"/>
          <a:ext cx="2488182" cy="180011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1700" kern="1200" dirty="0"/>
            <a:t>OBRAZOVANJE I OSPOSOBLJAVANJE</a:t>
          </a:r>
        </a:p>
      </dsp:txBody>
      <dsp:txXfrm>
        <a:off x="93047" y="1437958"/>
        <a:ext cx="2312434" cy="1624365"/>
      </dsp:txXfrm>
    </dsp:sp>
    <dsp:sp modelId="{4A3DD51C-84ED-4F60-BA2B-399239FC2BF9}">
      <dsp:nvSpPr>
        <dsp:cNvPr id="0" name=""/>
        <dsp:cNvSpPr/>
      </dsp:nvSpPr>
      <dsp:spPr>
        <a:xfrm>
          <a:off x="2617765" y="1350084"/>
          <a:ext cx="2488182" cy="180011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1700" kern="1200" dirty="0"/>
            <a:t>PODSTICAJI ZA ZAPOŠLJAVANJE</a:t>
          </a:r>
        </a:p>
      </dsp:txBody>
      <dsp:txXfrm>
        <a:off x="2705639" y="1437958"/>
        <a:ext cx="2312434" cy="1624365"/>
      </dsp:txXfrm>
    </dsp:sp>
    <dsp:sp modelId="{09771E86-1BA8-491F-9287-2F4B72409F08}">
      <dsp:nvSpPr>
        <dsp:cNvPr id="0" name=""/>
        <dsp:cNvSpPr/>
      </dsp:nvSpPr>
      <dsp:spPr>
        <a:xfrm>
          <a:off x="5230357" y="1350084"/>
          <a:ext cx="2488182" cy="180011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1700" kern="1200"/>
            <a:t>PODSTICAJI ZA SAMOZAPOŠLJAVANJE</a:t>
          </a:r>
          <a:endParaRPr lang="sr-Latn-ME" sz="1700" kern="1200" dirty="0"/>
        </a:p>
      </dsp:txBody>
      <dsp:txXfrm>
        <a:off x="5318231" y="1437958"/>
        <a:ext cx="2312434" cy="1624365"/>
      </dsp:txXfrm>
    </dsp:sp>
    <dsp:sp modelId="{76D33569-7191-44A2-9AE5-B44E05BA8B50}">
      <dsp:nvSpPr>
        <dsp:cNvPr id="0" name=""/>
        <dsp:cNvSpPr/>
      </dsp:nvSpPr>
      <dsp:spPr>
        <a:xfrm>
          <a:off x="7842949" y="1350084"/>
          <a:ext cx="2488182" cy="180011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1700" kern="1200" dirty="0"/>
            <a:t>DIREKTNO OTVARANJE RADNIH MJESTA </a:t>
          </a:r>
        </a:p>
      </dsp:txBody>
      <dsp:txXfrm>
        <a:off x="7930823" y="1437958"/>
        <a:ext cx="2312434" cy="16243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A30C19-3ECC-4A96-9A34-D53FDB3E8F9E}">
      <dsp:nvSpPr>
        <dsp:cNvPr id="0" name=""/>
        <dsp:cNvSpPr/>
      </dsp:nvSpPr>
      <dsp:spPr>
        <a:xfrm>
          <a:off x="491993" y="493"/>
          <a:ext cx="9566398" cy="41232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noFill/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3800" b="1" kern="1200" dirty="0">
              <a:solidFill>
                <a:schemeClr val="bg2"/>
              </a:solidFill>
            </a:rPr>
            <a:t>OBRAZOVANJE I OSPOSOBLJAVANJE</a:t>
          </a:r>
          <a:endParaRPr lang="sr-Latn-ME" sz="3800" kern="1200" dirty="0">
            <a:solidFill>
              <a:schemeClr val="bg2"/>
            </a:solidFill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sr-Latn-ME" sz="2800" kern="1200" dirty="0"/>
            <a:t>Obrazovanje i osposobljavanje odraslih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sr-Latn-ME" sz="2800" kern="1200" dirty="0"/>
            <a:t>Osposobljavanje – Radna praksa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sr-Latn-ME" sz="2800" kern="1200" dirty="0"/>
            <a:t>Osposobljavanje kod poslodavca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sr-Latn-ME" sz="2800" kern="1200" dirty="0"/>
            <a:t>Rad kod poslodavca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sr-Latn-ME" sz="2800" kern="1200" dirty="0"/>
            <a:t>Osposobljavanje za samostalan rad 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sr-Latn-ME" sz="2800" kern="1200" dirty="0"/>
            <a:t>Osposobljavanje na konkretnom radnom mjestu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sr-Latn-ME" sz="28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sr-Latn-ME" sz="2800" kern="1200" dirty="0"/>
        </a:p>
      </dsp:txBody>
      <dsp:txXfrm>
        <a:off x="612759" y="121259"/>
        <a:ext cx="9324866" cy="38817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A30C19-3ECC-4A96-9A34-D53FDB3E8F9E}">
      <dsp:nvSpPr>
        <dsp:cNvPr id="0" name=""/>
        <dsp:cNvSpPr/>
      </dsp:nvSpPr>
      <dsp:spPr>
        <a:xfrm>
          <a:off x="765306" y="1532"/>
          <a:ext cx="8924264" cy="55775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3800" b="1" kern="1200" dirty="0"/>
            <a:t>OBRAZOVANJE I OSPOSOBLJAVANJE</a:t>
          </a:r>
          <a:endParaRPr lang="sr-Latn-ME" sz="38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pl-PL" sz="2800" kern="1200" dirty="0"/>
            <a:t>Budžet: 2.000.000,00 €</a:t>
          </a:r>
          <a:endParaRPr lang="sr-Latn-ME" sz="28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pl-PL" sz="2800" kern="1200" dirty="0"/>
            <a:t>Obuhvat: </a:t>
          </a:r>
          <a:r>
            <a:rPr lang="sr-Latn-ME" sz="2800" kern="1200" dirty="0">
              <a:solidFill>
                <a:prstClr val="black"/>
              </a:solidFill>
              <a:latin typeface="Trebuchet MS"/>
              <a:ea typeface="+mn-ea"/>
              <a:cs typeface="+mn-cs"/>
            </a:rPr>
            <a:t>840 nezaposlenih lica: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r>
            <a:rPr lang="sr-Latn-ME" sz="1800" kern="1200" dirty="0"/>
            <a:t>50 mladih (15-29) NEET lica, u skladu sa Planom implementacije Garancije za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mlade; 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r>
            <a:rPr lang="sr-Latn-ME" sz="1800" kern="1200" dirty="0"/>
            <a:t>70 lica iz kategorije mladih (15-29), a koja su obuhvaćena kroz IPA III projekat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r>
            <a:rPr lang="sr-Latn-ME" sz="1800" kern="1200" dirty="0"/>
            <a:t>365 nezaposlenih žena iz kategorije posebno osjetljivih grupa nezaposlenih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 lica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r>
            <a:rPr lang="sr-Latn-ME" sz="1800" kern="1200" dirty="0"/>
            <a:t>335 korisnika materijalnog obezbjeđenja, od kojih je minimum 50% ženskog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 pola, a koja su obuhvaćena programima Reformske agende;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r>
            <a:rPr lang="sr-Latn-ME" sz="1800" kern="1200" dirty="0"/>
            <a:t>20 mladih lica bez porodične i institucionalne zaštite u procesu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osamostaljivanja, lica suočenih sa životnim okolnostima koje usporavaju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njihov profesionalni razvoj i drugih mladih lica izloženih povećanom riziku od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socijalne isključenosti, za koja će se u tekućoj godini, započeti sa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uspostavljanjem sveobuhvatne institucionalne podrške. 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endParaRPr lang="sr-Latn-ME" sz="44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sr-Latn-ME" sz="28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sr-Latn-ME" sz="2800" kern="1200" dirty="0"/>
        </a:p>
      </dsp:txBody>
      <dsp:txXfrm>
        <a:off x="928668" y="164894"/>
        <a:ext cx="8597540" cy="52508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1AE268-D7DA-4A53-94C0-4E9F3DA932CA}">
      <dsp:nvSpPr>
        <dsp:cNvPr id="0" name=""/>
        <dsp:cNvSpPr/>
      </dsp:nvSpPr>
      <dsp:spPr>
        <a:xfrm>
          <a:off x="0" y="549542"/>
          <a:ext cx="8265458" cy="4132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4000" b="1" kern="1200" dirty="0">
              <a:solidFill>
                <a:schemeClr val="bg2"/>
              </a:solidFill>
            </a:rPr>
            <a:t>PODSTICAJI ZA ZAPOŠLJAVANJE </a:t>
          </a:r>
          <a:endParaRPr lang="sr-Latn-ME" sz="4000" kern="1200" dirty="0">
            <a:solidFill>
              <a:schemeClr val="bg2"/>
            </a:solidFill>
          </a:endParaRPr>
        </a:p>
      </dsp:txBody>
      <dsp:txXfrm>
        <a:off x="121043" y="670585"/>
        <a:ext cx="8023372" cy="38906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A30C19-3ECC-4A96-9A34-D53FDB3E8F9E}">
      <dsp:nvSpPr>
        <dsp:cNvPr id="0" name=""/>
        <dsp:cNvSpPr/>
      </dsp:nvSpPr>
      <dsp:spPr>
        <a:xfrm>
          <a:off x="765306" y="1532"/>
          <a:ext cx="8924264" cy="55775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3600" b="1" kern="1200" dirty="0"/>
            <a:t>PODSTICAJI ZA (SAMO)ZAPOŠLJAVANJE</a:t>
          </a:r>
          <a:endParaRPr lang="sr-Latn-ME" sz="36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pl-PL" sz="2800" kern="1200" dirty="0"/>
            <a:t>Budžet: </a:t>
          </a:r>
          <a:r>
            <a:rPr lang="sr-Latn-ME" sz="2800" kern="1200" dirty="0"/>
            <a:t>2.454.366,00 €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pl-PL" sz="2800" kern="1200" dirty="0"/>
            <a:t>Obuhvat: 242</a:t>
          </a:r>
          <a:r>
            <a:rPr lang="sr-Latn-ME" sz="2800" kern="1200" dirty="0">
              <a:solidFill>
                <a:prstClr val="black"/>
              </a:solidFill>
              <a:latin typeface="Trebuchet MS"/>
              <a:ea typeface="+mn-ea"/>
              <a:cs typeface="+mn-cs"/>
            </a:rPr>
            <a:t> nezaposlena lica: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endParaRPr lang="sr-Latn-ME" sz="18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endParaRPr lang="sr-Latn-ME" sz="18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r>
            <a:rPr lang="pl-PL" sz="1800" kern="1200" dirty="0"/>
            <a:t> 22 mlada (15-29) NEET lica u skladu sa Planom implementacije Garancije za</a:t>
          </a:r>
          <a:endParaRPr lang="sr-Latn-ME" sz="18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pl-PL" sz="1800" kern="1200" dirty="0"/>
            <a:t>    mlade;</a:t>
          </a:r>
          <a:endParaRPr lang="sr-Latn-ME" sz="18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r>
            <a:rPr lang="sr-Latn-ME" sz="1800" kern="1200" dirty="0"/>
            <a:t> 75 korisnika materijalnog obezbjeđenja, od kojih je minimum 50% žena, 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 obuhvaćenih programima Reformske agende;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r>
            <a:rPr lang="sr-Latn-ME" sz="1800" kern="1200" dirty="0"/>
            <a:t> 145 žena pripadnica posebno osjetljivih grupa nezaposlenih lica, uključenih u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None/>
            <a:tabLst/>
            <a:defRPr/>
          </a:pPr>
          <a:r>
            <a:rPr lang="sr-Latn-ME" sz="1800" kern="1200" dirty="0"/>
            <a:t>     programe Reformske agende. 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endParaRPr lang="sr-Latn-ME" sz="18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Symbol" panose="05050102010706020507" pitchFamily="18" charset="2"/>
            <a:buChar char=""/>
            <a:tabLst/>
            <a:defRPr/>
          </a:pPr>
          <a:endParaRPr lang="sr-Latn-ME" sz="44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sr-Latn-ME" sz="28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sr-Latn-ME" sz="2800" kern="1200" dirty="0"/>
        </a:p>
      </dsp:txBody>
      <dsp:txXfrm>
        <a:off x="928668" y="164894"/>
        <a:ext cx="8597540" cy="525085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1AE268-D7DA-4A53-94C0-4E9F3DA932CA}">
      <dsp:nvSpPr>
        <dsp:cNvPr id="0" name=""/>
        <dsp:cNvSpPr/>
      </dsp:nvSpPr>
      <dsp:spPr>
        <a:xfrm>
          <a:off x="0" y="1122830"/>
          <a:ext cx="8274422" cy="41372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4000" b="1" kern="1200" dirty="0">
              <a:solidFill>
                <a:schemeClr val="bg2"/>
              </a:solidFill>
            </a:rPr>
            <a:t>PODSTICAJI ZA SAMOZAPOŠLJAVANJE </a:t>
          </a:r>
          <a:endParaRPr lang="sr-Latn-ME" sz="4000" kern="1200" dirty="0">
            <a:solidFill>
              <a:schemeClr val="bg2"/>
            </a:solidFill>
          </a:endParaRP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ME" sz="3600" kern="1200" dirty="0"/>
            <a:t>Grant za samozapošljavanje i otvaranje novih radnih mjesta </a:t>
          </a:r>
        </a:p>
      </dsp:txBody>
      <dsp:txXfrm>
        <a:off x="121175" y="1244005"/>
        <a:ext cx="8032072" cy="389486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1AE268-D7DA-4A53-94C0-4E9F3DA932CA}">
      <dsp:nvSpPr>
        <dsp:cNvPr id="0" name=""/>
        <dsp:cNvSpPr/>
      </dsp:nvSpPr>
      <dsp:spPr>
        <a:xfrm>
          <a:off x="0" y="1270748"/>
          <a:ext cx="7682752" cy="38413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4000" b="1" kern="1200" dirty="0">
              <a:solidFill>
                <a:schemeClr val="bg2"/>
              </a:solidFill>
            </a:rPr>
            <a:t>DIREKTNO OTVARANJE RADNIH MJESTA</a:t>
          </a:r>
          <a:r>
            <a:rPr lang="sr-Latn-ME" sz="4000" kern="1200" dirty="0">
              <a:solidFill>
                <a:schemeClr val="bg2"/>
              </a:solidFill>
            </a:rPr>
            <a:t> </a:t>
          </a: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ME" sz="3600" kern="1200" dirty="0"/>
            <a:t>Zapošljavanje na netržišnim poslovima</a:t>
          </a:r>
        </a:p>
      </dsp:txBody>
      <dsp:txXfrm>
        <a:off x="112510" y="1383258"/>
        <a:ext cx="7457732" cy="36163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r-Latn-ME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r-Latn-ME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r-Latn-ME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r-Latn-ME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r-Latn-ME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r-Latn-ME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r-Latn-ME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r-Latn-ME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FC63-A3F2-4F22-8F1C-87C75A28C726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D2FB-0E77-47A9-9030-E5CA3C0001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082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FC63-A3F2-4F22-8F1C-87C75A28C726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D2FB-0E77-47A9-9030-E5CA3C0001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0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FC63-A3F2-4F22-8F1C-87C75A28C726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D2FB-0E77-47A9-9030-E5CA3C0001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818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FC63-A3F2-4F22-8F1C-87C75A28C726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D2FB-0E77-47A9-9030-E5CA3C0001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64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FC63-A3F2-4F22-8F1C-87C75A28C726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D2FB-0E77-47A9-9030-E5CA3C0001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628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FC63-A3F2-4F22-8F1C-87C75A28C726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D2FB-0E77-47A9-9030-E5CA3C0001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619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FC63-A3F2-4F22-8F1C-87C75A28C726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D2FB-0E77-47A9-9030-E5CA3C0001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192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FC63-A3F2-4F22-8F1C-87C75A28C726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D2FB-0E77-47A9-9030-E5CA3C0001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09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FC63-A3F2-4F22-8F1C-87C75A28C726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D2FB-0E77-47A9-9030-E5CA3C0001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494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FC63-A3F2-4F22-8F1C-87C75A28C726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D2FB-0E77-47A9-9030-E5CA3C0001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37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FC63-A3F2-4F22-8F1C-87C75A28C726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D2FB-0E77-47A9-9030-E5CA3C0001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33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FC63-A3F2-4F22-8F1C-87C75A28C726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D2FB-0E77-47A9-9030-E5CA3C0001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138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FC63-A3F2-4F22-8F1C-87C75A28C726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D2FB-0E77-47A9-9030-E5CA3C0001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89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FC63-A3F2-4F22-8F1C-87C75A28C726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D2FB-0E77-47A9-9030-E5CA3C0001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864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FC63-A3F2-4F22-8F1C-87C75A28C726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D2FB-0E77-47A9-9030-E5CA3C0001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705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FC63-A3F2-4F22-8F1C-87C75A28C726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D2FB-0E77-47A9-9030-E5CA3C0001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89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r-Latn-ME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r-Latn-ME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r-Latn-ME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r-Latn-ME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r-Latn-ME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r-Latn-ME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r-Latn-ME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r-Latn-ME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BFC63-A3F2-4F22-8F1C-87C75A28C726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316D2FB-0E77-47A9-9030-E5CA3C0001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37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hq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685" y="570572"/>
            <a:ext cx="6296526" cy="6287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A658A08-BB79-49E9-9581-B06026F7A5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9353" y="4860758"/>
            <a:ext cx="9833285" cy="1093693"/>
          </a:xfrm>
        </p:spPr>
        <p:txBody>
          <a:bodyPr/>
          <a:lstStyle/>
          <a:p>
            <a:pPr algn="ctr"/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r-Latn-ME" sz="3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KATALOG MJERA I PROGRAMA AKTIVNE POLITIKE ZAPOŠLJAVANJA</a:t>
            </a:r>
            <a:br>
              <a:rPr lang="sr-Latn-ME" sz="50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50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r-Latn-ME" sz="50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r-Latn-ME" sz="18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Zavod za zapošljavanje Crne Gore</a:t>
            </a:r>
            <a:br>
              <a:rPr lang="sr-Latn-ME" sz="1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r-Latn-ME" sz="1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Sektor za mjere aktivne politike zapošljavanja</a:t>
            </a:r>
            <a:br>
              <a:rPr lang="sr-Latn-ME" sz="16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sz="1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5AA1D5-FC46-4873-BE87-543BC74D702F}"/>
              </a:ext>
            </a:extLst>
          </p:cNvPr>
          <p:cNvSpPr txBox="1"/>
          <p:nvPr/>
        </p:nvSpPr>
        <p:spPr>
          <a:xfrm>
            <a:off x="9330489" y="6221559"/>
            <a:ext cx="260613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ME" sz="16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februar 2026. godine</a:t>
            </a:r>
            <a:endParaRPr lang="sr-Latn-ME" sz="1600" dirty="0"/>
          </a:p>
        </p:txBody>
      </p:sp>
    </p:spTree>
    <p:extLst>
      <p:ext uri="{BB962C8B-B14F-4D97-AF65-F5344CB8AC3E}">
        <p14:creationId xmlns:p14="http://schemas.microsoft.com/office/powerpoint/2010/main" val="3870405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58A62-E6D3-4AB4-1382-F05E5F14A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14E00-D743-3E97-D3C2-4B2DFD9C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853" y="469277"/>
            <a:ext cx="9150528" cy="1272988"/>
          </a:xfrm>
        </p:spPr>
        <p:txBody>
          <a:bodyPr>
            <a:normAutofit/>
          </a:bodyPr>
          <a:lstStyle/>
          <a:p>
            <a:pPr algn="ctr"/>
            <a:r>
              <a:rPr lang="sr-Latn-ME" sz="3000" b="1" dirty="0">
                <a:solidFill>
                  <a:schemeClr val="bg2">
                    <a:lumMod val="50000"/>
                  </a:schemeClr>
                </a:solidFill>
              </a:rPr>
              <a:t>Opravdani troškovi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10A27-F0B6-D9F8-9E1D-7D816F6C5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09346"/>
            <a:ext cx="9340961" cy="5248128"/>
          </a:xfrm>
        </p:spPr>
        <p:txBody>
          <a:bodyPr>
            <a:normAutofit fontScale="55000" lnSpcReduction="20000"/>
          </a:bodyPr>
          <a:lstStyle/>
          <a:p>
            <a:pPr marL="0" lvl="0" indent="0" algn="just">
              <a:buNone/>
            </a:pPr>
            <a:r>
              <a:rPr lang="bs-Latn-BA" sz="2700" b="1" dirty="0"/>
              <a:t>I modul: </a:t>
            </a:r>
          </a:p>
          <a:p>
            <a:pPr marL="0" lvl="0" indent="0" algn="just">
              <a:buNone/>
            </a:pPr>
            <a:r>
              <a:rPr lang="bs-Latn-BA" sz="2700" dirty="0"/>
              <a:t>do 300,00 € po učesniku za mjesec realizacije programskog modula, bez obzira na stvarne troškove izvođača. </a:t>
            </a:r>
          </a:p>
          <a:p>
            <a:pPr marL="0" lvl="0" indent="0" algn="just">
              <a:buNone/>
            </a:pPr>
            <a:endParaRPr lang="bs-Latn-BA" sz="2700" dirty="0"/>
          </a:p>
          <a:p>
            <a:pPr marL="0" lvl="0" indent="0" algn="just">
              <a:buNone/>
            </a:pPr>
            <a:r>
              <a:rPr lang="bs-Latn-BA" sz="2700" b="1" dirty="0"/>
              <a:t>II modul: </a:t>
            </a:r>
          </a:p>
          <a:p>
            <a:pPr marL="0" indent="0">
              <a:buNone/>
            </a:pPr>
            <a:r>
              <a:rPr lang="bs-Latn-BA" sz="2700" dirty="0"/>
              <a:t>Opravdani trošak izvođača je trošak osposobljavanja učesnika u realnom radnom okruženju koji bez obzira na svarne troškove izvođača mjesečno iznosi: </a:t>
            </a:r>
            <a:endParaRPr lang="sr-Latn-ME" sz="2700" dirty="0"/>
          </a:p>
          <a:p>
            <a:pPr lvl="0"/>
            <a:r>
              <a:rPr lang="bs-Latn-BA" sz="2700" dirty="0"/>
              <a:t>do 677,00 € po učesniku koji se osposobljava i zapošljava na radnom mjestu za koje je predviđen I,II, II, IV ili V nivo obrazovanja, na puno radno vrijeme; </a:t>
            </a:r>
            <a:endParaRPr lang="sr-Latn-ME" sz="2700" dirty="0"/>
          </a:p>
          <a:p>
            <a:pPr lvl="0"/>
            <a:r>
              <a:rPr lang="bs-Latn-BA" sz="2700" dirty="0"/>
              <a:t>do 350,00 € po učesniku koji se osposobljava i zapošljava na radnom mjestu za koje je predviđen I,II, II, IV ili V nivo obrazovanja, na nepuno radno vrijeme; </a:t>
            </a:r>
            <a:endParaRPr lang="sr-Latn-ME" sz="2700" dirty="0"/>
          </a:p>
          <a:p>
            <a:pPr lvl="0"/>
            <a:r>
              <a:rPr lang="bs-Latn-BA" sz="2700" dirty="0"/>
              <a:t>do 925,00 € po učesniku koji se osposobljava i zapošljava na radnom mjestu za koje je predviđen Vi ili VII nivo obrazovanja, na puno radno vrijeme; </a:t>
            </a:r>
            <a:endParaRPr lang="sr-Latn-ME" sz="2700" dirty="0"/>
          </a:p>
          <a:p>
            <a:pPr lvl="0"/>
            <a:r>
              <a:rPr lang="bs-Latn-BA" sz="2700" dirty="0"/>
              <a:t>do 465,00 € po učesniku koji se osposobljava i zapošljava na radnom mjestu za koje je predviđen Vi ili VII nivo obrazovanja, na nepuno radno vrijeme; </a:t>
            </a:r>
            <a:endParaRPr lang="sr-Latn-ME" sz="2700" dirty="0"/>
          </a:p>
          <a:p>
            <a:pPr lvl="0"/>
            <a:r>
              <a:rPr lang="bs-Latn-BA" sz="2700" dirty="0"/>
              <a:t>do 250,00 € za troškove mentorstva, materijalne i druge troškove potrebne za realizaciju programa, nezavisno od ukupnog broja učesnika i angažovanih mentora.  </a:t>
            </a:r>
            <a:endParaRPr lang="sr-Latn-ME" sz="2700" dirty="0"/>
          </a:p>
          <a:p>
            <a:pPr marL="0" indent="0">
              <a:buNone/>
            </a:pPr>
            <a:r>
              <a:rPr lang="bs-Latn-BA" sz="2700" dirty="0"/>
              <a:t>Zavod pruža finansijsku podršku u realizaciji drugog programskog modula u trajanju od tri mjeseca. </a:t>
            </a:r>
            <a:endParaRPr lang="sr-Latn-ME" sz="2700" dirty="0"/>
          </a:p>
          <a:p>
            <a:pPr marL="0" indent="0" algn="just">
              <a:buNone/>
            </a:pPr>
            <a:endParaRPr lang="sr-Latn-ME" sz="2700" kern="100" spc="25" dirty="0">
              <a:solidFill>
                <a:schemeClr val="bg2">
                  <a:lumMod val="25000"/>
                </a:schemeClr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lvl="0" indent="0" algn="just">
              <a:buNone/>
            </a:pPr>
            <a:endParaRPr lang="en-US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DA1E7A-32BE-2394-20B9-EEDFC7503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886" y="200526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4517918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0A6019-6141-2735-EFB7-C461E950C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FD952-80A4-1E13-E968-E0D660262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2" y="1673099"/>
            <a:ext cx="4808624" cy="483197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bs-Latn-BA" sz="2800" b="1" dirty="0">
                <a:solidFill>
                  <a:schemeClr val="bg2">
                    <a:lumMod val="50000"/>
                  </a:schemeClr>
                </a:solidFill>
              </a:rPr>
              <a:t>Kome je program namijenjen</a:t>
            </a:r>
          </a:p>
          <a:p>
            <a:pPr marL="0" lvl="0" indent="0" algn="just">
              <a:buNone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200 korisnika materijalnog obezbjeđenja(50% lica ženskog pola) kojima je nedostatak znanja, vještina i sposobnosti za obavljanje poslova određenih zanimanja prepreka pri zapošljavanju. 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I modul – upoznavanje sa radnim mjestom za 200 učesnika 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II modul - osposobljavanje i zapošljavanje za najmanje 50% učesnika prvog programskog modula, tj. 100 lica. </a:t>
            </a:r>
          </a:p>
          <a:p>
            <a:pPr marL="0" lvl="0" indent="0" algn="just">
              <a:buNone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bs-Latn-BA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bs-Latn-BA" sz="2800" b="1" dirty="0">
                <a:solidFill>
                  <a:schemeClr val="bg2">
                    <a:lumMod val="50000"/>
                  </a:schemeClr>
                </a:solidFill>
              </a:rPr>
              <a:t>Opredijeljena sredstva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487,344.00 € </a:t>
            </a:r>
          </a:p>
          <a:p>
            <a:pPr marL="0" lvl="0" indent="0" algn="just">
              <a:buNone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sr-Latn-ME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FCA426-98D9-2AE2-E0EE-C3A0FB64C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45" y="256674"/>
            <a:ext cx="9505948" cy="1628775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OSPOSOBLJAVANJE KOD POSLODAVCA</a:t>
            </a:r>
            <a:br>
              <a:rPr lang="pl-PL" sz="30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pl-PL" b="1" i="1" dirty="0">
                <a:solidFill>
                  <a:schemeClr val="bg2">
                    <a:lumMod val="25000"/>
                  </a:schemeClr>
                </a:solidFill>
              </a:rPr>
              <a:t>Integracija u svijet rada - MOP</a:t>
            </a:r>
            <a:br>
              <a:rPr lang="pl-PL" b="1" i="1" dirty="0">
                <a:solidFill>
                  <a:schemeClr val="bg2">
                    <a:lumMod val="50000"/>
                  </a:schemeClr>
                </a:solidFill>
              </a:rPr>
            </a:br>
            <a:endParaRPr lang="en-US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CF8811-ED22-3709-EF22-990555E1B628}"/>
              </a:ext>
            </a:extLst>
          </p:cNvPr>
          <p:cNvSpPr txBox="1"/>
          <p:nvPr/>
        </p:nvSpPr>
        <p:spPr>
          <a:xfrm>
            <a:off x="5939588" y="1673099"/>
            <a:ext cx="4808623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Trajanje programa</a:t>
            </a:r>
          </a:p>
          <a:p>
            <a:endParaRPr lang="bs-Latn-BA" sz="16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7 mjeseci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bs-Latn-BA" sz="1600" dirty="0"/>
              <a:t>I modul – 1 mjesec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bs-Latn-BA" sz="1600" dirty="0"/>
              <a:t>II modul </a:t>
            </a: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– do 6 mjeseci (mogućnost mentora za max 4 učesnika)</a:t>
            </a:r>
          </a:p>
          <a:p>
            <a:endParaRPr lang="bs-Latn-BA" sz="2800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bs-Latn-BA" sz="2800" b="1" dirty="0">
                <a:solidFill>
                  <a:schemeClr val="bg2">
                    <a:lumMod val="50000"/>
                  </a:schemeClr>
                </a:solidFill>
              </a:rPr>
              <a:t>K</a:t>
            </a: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ada se očekuje javni poziv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sz="2400" dirty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bs-Latn-BA" sz="2000" dirty="0">
                <a:solidFill>
                  <a:schemeClr val="bg2">
                    <a:lumMod val="25000"/>
                  </a:schemeClr>
                </a:solidFill>
              </a:rPr>
              <a:t>Mart</a:t>
            </a: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 2026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bs-Latn-BA" sz="28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just"/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bs-Latn-BA" sz="2800" b="1" dirty="0">
                <a:solidFill>
                  <a:schemeClr val="bg2">
                    <a:lumMod val="50000"/>
                  </a:schemeClr>
                </a:solidFill>
              </a:rPr>
              <a:t>Izvođač programa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Poslodavac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325C80-CA43-40E9-BA0E-35BE2A22A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45" y="256674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5567508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EAB53-791F-D6E0-E40F-47C40AFF3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C2E88-BF9D-768B-D369-DCEF9D4C0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853" y="469277"/>
            <a:ext cx="9150528" cy="1272988"/>
          </a:xfrm>
        </p:spPr>
        <p:txBody>
          <a:bodyPr>
            <a:normAutofit/>
          </a:bodyPr>
          <a:lstStyle/>
          <a:p>
            <a:pPr algn="ctr"/>
            <a:r>
              <a:rPr lang="sr-Latn-ME" sz="3000" b="1" dirty="0">
                <a:solidFill>
                  <a:schemeClr val="bg2">
                    <a:lumMod val="50000"/>
                  </a:schemeClr>
                </a:solidFill>
              </a:rPr>
              <a:t>Opravdani troškovi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74EA5-AF69-0525-E4FE-7866CD2C5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09346"/>
            <a:ext cx="9340961" cy="5248128"/>
          </a:xfrm>
        </p:spPr>
        <p:txBody>
          <a:bodyPr>
            <a:normAutofit fontScale="55000" lnSpcReduction="20000"/>
          </a:bodyPr>
          <a:lstStyle/>
          <a:p>
            <a:pPr marL="0" lvl="0" indent="0" algn="just">
              <a:buNone/>
            </a:pPr>
            <a:r>
              <a:rPr lang="bs-Latn-BA" sz="2700" b="1" dirty="0"/>
              <a:t>I modul: </a:t>
            </a:r>
          </a:p>
          <a:p>
            <a:pPr marL="0" lvl="0" indent="0" algn="just">
              <a:buNone/>
            </a:pPr>
            <a:r>
              <a:rPr lang="bs-Latn-BA" sz="2700" dirty="0"/>
              <a:t>do 300,00 € po učesniku za mjesec realizacije programskog modula, bez obzira na stvarne troškove izvođača. </a:t>
            </a:r>
          </a:p>
          <a:p>
            <a:pPr marL="0" lvl="0" indent="0" algn="just">
              <a:buNone/>
            </a:pPr>
            <a:endParaRPr lang="bs-Latn-BA" sz="2700" dirty="0"/>
          </a:p>
          <a:p>
            <a:pPr marL="0" lvl="0" indent="0" algn="just">
              <a:buNone/>
            </a:pPr>
            <a:r>
              <a:rPr lang="bs-Latn-BA" sz="2700" b="1" dirty="0"/>
              <a:t>II modul: </a:t>
            </a:r>
          </a:p>
          <a:p>
            <a:pPr marL="0" indent="0">
              <a:buNone/>
            </a:pPr>
            <a:r>
              <a:rPr lang="bs-Latn-BA" sz="2700" dirty="0"/>
              <a:t>Opravdani trošak izvođača je trošak osposobljavanja učesnika u realnom radnom okruženju koji bez obzira na svarne troškove izvođača mjesečno iznosi: </a:t>
            </a:r>
            <a:endParaRPr lang="sr-Latn-ME" sz="2700" dirty="0"/>
          </a:p>
          <a:p>
            <a:pPr lvl="0"/>
            <a:r>
              <a:rPr lang="bs-Latn-BA" sz="2700" dirty="0"/>
              <a:t>do 677,00 € po učesniku koji se osposobljava i zapošljava na radnom mjestu za koje je predviđen I,II, II, IV ili V nivo obrazovanja, na puno radno vrijeme; </a:t>
            </a:r>
            <a:endParaRPr lang="sr-Latn-ME" sz="2700" dirty="0"/>
          </a:p>
          <a:p>
            <a:pPr lvl="0"/>
            <a:r>
              <a:rPr lang="bs-Latn-BA" sz="2700" dirty="0"/>
              <a:t>do 350,00 € po učesniku koji se osposobljava i zapošljava na radnom mjestu za koje je predviđen I,II, II, IV ili V nivo obrazovanja, na nepuno radno vrijeme; </a:t>
            </a:r>
            <a:endParaRPr lang="sr-Latn-ME" sz="2700" dirty="0"/>
          </a:p>
          <a:p>
            <a:pPr lvl="0"/>
            <a:r>
              <a:rPr lang="bs-Latn-BA" sz="2700" dirty="0"/>
              <a:t>do 925,00 € po učesniku koji se osposobljava i zapošljava na radnom mjestu za koje je predviđen Vi ili VII nivo obrazovanja, na puno radno vrijeme; </a:t>
            </a:r>
            <a:endParaRPr lang="sr-Latn-ME" sz="2700" dirty="0"/>
          </a:p>
          <a:p>
            <a:pPr lvl="0"/>
            <a:r>
              <a:rPr lang="bs-Latn-BA" sz="2700" dirty="0"/>
              <a:t>do 465,00 € po učesniku koji se osposobljava i zapošljava na radnom mjestu za koje je predviđen Vi ili VII nivo obrazovanja, na nepuno radno vrijeme; </a:t>
            </a:r>
            <a:endParaRPr lang="sr-Latn-ME" sz="2700" dirty="0"/>
          </a:p>
          <a:p>
            <a:pPr lvl="0"/>
            <a:r>
              <a:rPr lang="bs-Latn-BA" sz="2700" dirty="0"/>
              <a:t>do 250,00 € za troškove mentorstva, materijalne i druge troškove potrebne za realizaciju programa, nezavisno od ukupnog broja učesnika i angažovanih mentora.  </a:t>
            </a:r>
            <a:endParaRPr lang="sr-Latn-ME" sz="2700" dirty="0"/>
          </a:p>
          <a:p>
            <a:pPr marL="0" indent="0">
              <a:buNone/>
            </a:pPr>
            <a:r>
              <a:rPr lang="bs-Latn-BA" sz="2700" dirty="0"/>
              <a:t>Zavod pruža finansijsku podršku u realizaciji drugog programskog modula u trajanju od tri mjeseca. </a:t>
            </a:r>
            <a:endParaRPr lang="sr-Latn-ME" sz="2700" dirty="0"/>
          </a:p>
          <a:p>
            <a:pPr marL="0" indent="0" algn="just">
              <a:buNone/>
            </a:pPr>
            <a:endParaRPr lang="sr-Latn-ME" sz="2700" kern="100" spc="25" dirty="0">
              <a:solidFill>
                <a:schemeClr val="bg2">
                  <a:lumMod val="25000"/>
                </a:schemeClr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lvl="0" indent="0" algn="just">
              <a:buNone/>
            </a:pPr>
            <a:endParaRPr lang="en-US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1D31E1-4868-1984-BFDE-A9119EB4E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076" y="200526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067020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93DF1-4D2A-7963-AA7C-F99CEB406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BD185-D9FC-7C32-58A5-30A21B10B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181" y="2026024"/>
            <a:ext cx="4808624" cy="48319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s-Latn-BA" sz="2000" b="1" dirty="0">
                <a:solidFill>
                  <a:schemeClr val="bg2">
                    <a:lumMod val="50000"/>
                  </a:schemeClr>
                </a:solidFill>
              </a:rPr>
              <a:t>Kome je program namijenjen</a:t>
            </a:r>
          </a:p>
          <a:p>
            <a:pPr marL="0" lvl="0" indent="0" algn="just">
              <a:buNone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75 korisnika materijalnog obezbjeđenja(50% lica ženskog pola) bez radnog iskustva u stečenoj kvalifikaciji nivoa obrazovanja, u saradnji sa poslodavcima (najmanje 30% izvođača, tzv. „zelenih ili digitalnih“ programa.</a:t>
            </a:r>
          </a:p>
          <a:p>
            <a:pPr marL="0" lvl="0" indent="0" algn="just">
              <a:buNone/>
            </a:pPr>
            <a:endParaRPr lang="bs-Latn-BA" sz="1600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bs-Latn-BA" sz="16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bs-Latn-BA" sz="2000" b="1" dirty="0">
                <a:solidFill>
                  <a:schemeClr val="bg2">
                    <a:lumMod val="50000"/>
                  </a:schemeClr>
                </a:solidFill>
              </a:rPr>
              <a:t>Opredijeljena sredstva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370,932.00 € </a:t>
            </a:r>
          </a:p>
          <a:p>
            <a:pPr marL="0" lvl="0" indent="0" algn="just">
              <a:buNone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bs-Latn-BA" sz="2000" b="1" dirty="0">
                <a:solidFill>
                  <a:schemeClr val="bg2">
                    <a:lumMod val="50000"/>
                  </a:schemeClr>
                </a:solidFill>
              </a:rPr>
              <a:t>K</a:t>
            </a:r>
            <a:r>
              <a:rPr lang="bs-Latn-BA" b="1" dirty="0">
                <a:solidFill>
                  <a:schemeClr val="bg2">
                    <a:lumMod val="50000"/>
                  </a:schemeClr>
                </a:solidFill>
              </a:rPr>
              <a:t>ada se očekuje javni poziv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Mart</a:t>
            </a:r>
            <a:r>
              <a:rPr lang="bs-Latn-BA" sz="1400" dirty="0">
                <a:solidFill>
                  <a:schemeClr val="bg2">
                    <a:lumMod val="25000"/>
                  </a:schemeClr>
                </a:solidFill>
              </a:rPr>
              <a:t> 2026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bs-Latn-BA" sz="2000" b="1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sr-Latn-ME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24B086-12FF-EDFB-C496-6B1F117BF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45" y="256674"/>
            <a:ext cx="9505948" cy="1628775"/>
          </a:xfrm>
        </p:spPr>
        <p:txBody>
          <a:bodyPr>
            <a:normAutofit/>
          </a:bodyPr>
          <a:lstStyle/>
          <a:p>
            <a:pPr algn="ctr"/>
            <a:r>
              <a:rPr lang="pl-PL" sz="3100" b="1" dirty="0">
                <a:solidFill>
                  <a:schemeClr val="tx1"/>
                </a:solidFill>
              </a:rPr>
              <a:t>OSPOSOBLJAVANJE KOD POSLODAVCA</a:t>
            </a:r>
            <a:br>
              <a:rPr lang="pl-PL" sz="27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pl-PL" sz="3100" b="1" i="1" dirty="0">
                <a:solidFill>
                  <a:schemeClr val="bg2">
                    <a:lumMod val="25000"/>
                  </a:schemeClr>
                </a:solidFill>
              </a:rPr>
              <a:t>Sticanje prvog radnog iskustva - MOP</a:t>
            </a:r>
            <a:br>
              <a:rPr lang="pl-PL" b="1" i="1" dirty="0">
                <a:solidFill>
                  <a:schemeClr val="bg2">
                    <a:lumMod val="50000"/>
                  </a:schemeClr>
                </a:solidFill>
              </a:rPr>
            </a:br>
            <a:endParaRPr lang="en-US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8DAD23-4A65-59C8-5304-9CCA2D23A116}"/>
              </a:ext>
            </a:extLst>
          </p:cNvPr>
          <p:cNvSpPr txBox="1"/>
          <p:nvPr/>
        </p:nvSpPr>
        <p:spPr>
          <a:xfrm>
            <a:off x="5891461" y="2026024"/>
            <a:ext cx="4808623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s-Latn-BA" sz="2000" b="1" dirty="0">
                <a:solidFill>
                  <a:schemeClr val="bg2">
                    <a:lumMod val="50000"/>
                  </a:schemeClr>
                </a:solidFill>
              </a:rPr>
              <a:t>Trajanje programa</a:t>
            </a:r>
          </a:p>
          <a:p>
            <a:endParaRPr lang="bs-Latn-BA" sz="2000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Šest, odnosno devet mjeseci, u zavisnosti od nivoa kvalifikacije obrazovanja učesnika uz podršku mentora </a:t>
            </a:r>
            <a:endParaRPr lang="bs-Latn-BA" sz="1600" b="1" dirty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devet mjeseci za VI i VII nivo obrazovanja;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šest mjeseci za ostale nivoe obrazovanja</a:t>
            </a:r>
          </a:p>
          <a:p>
            <a:pPr lvl="0" algn="just"/>
            <a:endParaRPr lang="bs-Latn-BA" sz="1600" dirty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Izvođač programa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Poslodavac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Izvođač koji realizuje program za zelena/digitalna radna mjesta treba da je registrovan za obavljanje djelatnosti u okviru grupe djelatnosti iz sektora prepoznatih Katalogom.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193A80-312C-1882-3E75-4184BBB810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45" y="369865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2302048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77C1B-87CF-C4CE-C0F3-2F002CF81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45FB1-B4FB-C1A6-986F-CF8937E66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853" y="469277"/>
            <a:ext cx="9150528" cy="1272988"/>
          </a:xfrm>
        </p:spPr>
        <p:txBody>
          <a:bodyPr>
            <a:normAutofit/>
          </a:bodyPr>
          <a:lstStyle/>
          <a:p>
            <a:pPr algn="ctr"/>
            <a:r>
              <a:rPr lang="sr-Latn-ME" sz="3000" b="1" dirty="0">
                <a:solidFill>
                  <a:schemeClr val="bg2">
                    <a:lumMod val="50000"/>
                  </a:schemeClr>
                </a:solidFill>
              </a:rPr>
              <a:t>Opravdani troškovi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DD742-8452-7D73-42A1-EAF1E46C2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09346"/>
            <a:ext cx="9340961" cy="5248128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bs-Latn-BA" dirty="0"/>
              <a:t>Finansijska podrška Zavoda u realizaciji programa nije uslovljena stvarnim troškovima izvođača već brojem učesnika i poslovima za koja se učesnik osposobljava za samostalan rad, i na mjesečnom nivou iznosi:</a:t>
            </a:r>
            <a:endParaRPr lang="sr-Latn-ME" dirty="0"/>
          </a:p>
          <a:p>
            <a:pPr marL="0" indent="0">
              <a:buNone/>
            </a:pPr>
            <a:endParaRPr lang="sr-Latn-ME" dirty="0"/>
          </a:p>
          <a:p>
            <a:pPr lvl="0"/>
            <a:r>
              <a:rPr lang="bs-Latn-BA" dirty="0"/>
              <a:t>do 677 € za učesnika koji se osposobljava za obavljanje poslova za koja je predviđen III ili IV nivo obrazovanja;</a:t>
            </a:r>
            <a:endParaRPr lang="sr-Latn-ME" dirty="0"/>
          </a:p>
          <a:p>
            <a:pPr lvl="0"/>
            <a:r>
              <a:rPr lang="bs-Latn-BA" dirty="0"/>
              <a:t>do 727 € za učesnika koji se osposobljava za obavljanje zelenih/digitalnih poslova za koje je predviđen III ili IV nivo obrazovanja;</a:t>
            </a:r>
            <a:endParaRPr lang="sr-Latn-ME" dirty="0"/>
          </a:p>
          <a:p>
            <a:pPr lvl="0"/>
            <a:r>
              <a:rPr lang="bs-Latn-BA" dirty="0"/>
              <a:t>do 925 € za učesnika koji se osposobljava za obavljanje poslova za koja je predviđen VI ili VII nivo obrazovanja;</a:t>
            </a:r>
            <a:endParaRPr lang="sr-Latn-ME" dirty="0"/>
          </a:p>
          <a:p>
            <a:pPr lvl="0"/>
            <a:r>
              <a:rPr lang="bs-Latn-BA" dirty="0"/>
              <a:t>do 995 € za učesnika koji se osposobljava za obavljanje zelenih/digitalnih poslova za koje je predviđen Vi ili VII nivo obrazovanja;</a:t>
            </a:r>
            <a:endParaRPr lang="sr-Latn-ME" dirty="0"/>
          </a:p>
          <a:p>
            <a:pPr lvl="0"/>
            <a:r>
              <a:rPr lang="bs-Latn-BA" dirty="0"/>
              <a:t>do 250 € za troškove mentorstva, materijalne i druge troškove potrebne za realizaciju programa, nezavisno od ukupnog broja učesnika i broja angažovanih mentora.</a:t>
            </a:r>
            <a:endParaRPr lang="sr-Latn-ME" dirty="0"/>
          </a:p>
          <a:p>
            <a:pPr marL="0" indent="0">
              <a:buNone/>
            </a:pPr>
            <a:endParaRPr lang="sr-Latn-ME" dirty="0"/>
          </a:p>
          <a:p>
            <a:r>
              <a:rPr lang="bs-Latn-BA" dirty="0"/>
              <a:t>Zavod pruža finansijsku podršku u realizaciji programa u trajanju od šest mjeseca</a:t>
            </a:r>
            <a:endParaRPr lang="en-US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0822F6-7326-E8EA-71F5-FFF6A42AE4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53" y="200526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1107629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CDC20-0357-AFD0-2879-F65399183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5A8FC9B-E0E6-42D8-5498-6C275056CD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2948281"/>
              </p:ext>
            </p:extLst>
          </p:nvPr>
        </p:nvGraphicFramePr>
        <p:xfrm>
          <a:off x="412377" y="672353"/>
          <a:ext cx="8265458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AE802B6C-F8C7-978A-4B46-DE29E52A3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86" y="5679027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97089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E738D-05F3-03C5-2941-C3F9BADF7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2AB56D3B-1201-915D-29AF-148F30501B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0131066"/>
              </p:ext>
            </p:extLst>
          </p:nvPr>
        </p:nvGraphicFramePr>
        <p:xfrm>
          <a:off x="-233554" y="621160"/>
          <a:ext cx="11304494" cy="5579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3F66EB2D-E3F8-6080-261A-94DC9B22C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0718" y="5590795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21647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1BC8B-751E-0576-1CE2-74C554967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48363-16E8-4EA6-0767-FCEF56AFB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2" y="1673099"/>
            <a:ext cx="4808624" cy="48319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Kome je program namijenjen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25 korisnika materijalnog obezbjeđenja (50% žena), prijavljenih u evidenciju Zavoda najkraće 6 mjeseci u kontinuitetu</a:t>
            </a:r>
          </a:p>
          <a:p>
            <a:pPr marL="0" lvl="0" indent="0" algn="just">
              <a:buNone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Opredijeljena sredstva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149,679.00 € </a:t>
            </a:r>
          </a:p>
          <a:p>
            <a:pPr marL="0" lvl="0" indent="0" algn="just">
              <a:buNone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Trajanje programa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12 mjeseci;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Subvencija Zavoda do 9 mjeseci;</a:t>
            </a:r>
          </a:p>
          <a:p>
            <a:pPr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sr-Latn-ME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5D09CB-3098-4833-BD2A-E21F95EC2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624" y="44324"/>
            <a:ext cx="9505948" cy="1628775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30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pl-PL" b="1" i="1" dirty="0">
                <a:solidFill>
                  <a:schemeClr val="bg2">
                    <a:lumMod val="25000"/>
                  </a:schemeClr>
                </a:solidFill>
              </a:rPr>
              <a:t>Next Job - aktivacija</a:t>
            </a:r>
            <a:br>
              <a:rPr lang="pl-PL" b="1" i="1" dirty="0">
                <a:solidFill>
                  <a:schemeClr val="bg2">
                    <a:lumMod val="50000"/>
                  </a:schemeClr>
                </a:solidFill>
              </a:rPr>
            </a:br>
            <a:endParaRPr lang="en-US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83A9BA-BD22-7354-8D18-EAB23CFED995}"/>
              </a:ext>
            </a:extLst>
          </p:cNvPr>
          <p:cNvSpPr txBox="1"/>
          <p:nvPr/>
        </p:nvSpPr>
        <p:spPr>
          <a:xfrm>
            <a:off x="5907504" y="1673099"/>
            <a:ext cx="4808623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s-Latn-BA" sz="2800" b="1" dirty="0">
                <a:solidFill>
                  <a:schemeClr val="bg2">
                    <a:lumMod val="50000"/>
                  </a:schemeClr>
                </a:solidFill>
              </a:rPr>
              <a:t>K</a:t>
            </a: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ada se očekuje javni poziv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sz="2400" dirty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Februar</a:t>
            </a: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 2026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bs-Latn-BA" sz="28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just"/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bs-Latn-BA" sz="2800" b="1" dirty="0">
                <a:solidFill>
                  <a:schemeClr val="bg2">
                    <a:lumMod val="50000"/>
                  </a:schemeClr>
                </a:solidFill>
              </a:rPr>
              <a:t>Izvođač programa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Poslodavci sa akcentom na </a:t>
            </a:r>
            <a:r>
              <a:rPr lang="pl-PL" dirty="0">
                <a:solidFill>
                  <a:schemeClr val="bg2">
                    <a:lumMod val="25000"/>
                  </a:schemeClr>
                </a:solidFill>
              </a:rPr>
              <a:t>zelena i digitalna radna mjesta 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Izvođač koji realizuje program za zelena/digitalna radna mjesta treba da je registrovan za obavljanje djelatnosti u okviru grupe djelatnosti iz sektora prepoznatih Katalogom.</a:t>
            </a:r>
          </a:p>
          <a:p>
            <a:pPr algn="just">
              <a:lnSpc>
                <a:spcPct val="150000"/>
              </a:lnSpc>
            </a:pPr>
            <a:endParaRPr lang="bs-Latn-BA" sz="2000" b="1" dirty="0">
              <a:solidFill>
                <a:schemeClr val="bg2">
                  <a:lumMod val="50000"/>
                </a:schemeClr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237142-C719-CA52-06A6-3E92694CB4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2" y="352925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8639447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2291A-2C7E-9B5D-D297-00B52D01C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76236-AC5B-090F-6089-D761FA24A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853" y="469277"/>
            <a:ext cx="9150528" cy="1272988"/>
          </a:xfrm>
        </p:spPr>
        <p:txBody>
          <a:bodyPr>
            <a:normAutofit/>
          </a:bodyPr>
          <a:lstStyle/>
          <a:p>
            <a:pPr algn="ctr"/>
            <a:r>
              <a:rPr lang="sr-Latn-ME" sz="3000" b="1" dirty="0">
                <a:solidFill>
                  <a:schemeClr val="bg2">
                    <a:lumMod val="50000"/>
                  </a:schemeClr>
                </a:solidFill>
              </a:rPr>
              <a:t>Opravdani troškovi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2794B-BD5B-19B4-FDC3-6A8FCEF8E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09346"/>
            <a:ext cx="9340961" cy="5248128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bs-Latn-BA" dirty="0"/>
              <a:t>Poslodavac, nezavisno od stvarnih troškova realizacije programa, ostvaruje pravo na mjesečni iznos finansijske podrške do:</a:t>
            </a:r>
            <a:endParaRPr lang="sr-Latn-ME" dirty="0"/>
          </a:p>
          <a:p>
            <a:pPr marL="0" indent="0">
              <a:buNone/>
            </a:pPr>
            <a:endParaRPr lang="sr-Latn-ME" dirty="0"/>
          </a:p>
          <a:p>
            <a:pPr lvl="0"/>
            <a:r>
              <a:rPr lang="bs-Latn-BA" dirty="0"/>
              <a:t>677,00 € po učesniku zaposlenom na radnom mjestu za koje je predviđen I, II, III, IV ili V nivo kvalifikacije obrazovanja, na puno radno vrijeme;</a:t>
            </a:r>
            <a:endParaRPr lang="sr-Latn-ME" dirty="0"/>
          </a:p>
          <a:p>
            <a:pPr lvl="0"/>
            <a:r>
              <a:rPr lang="bs-Latn-BA" dirty="0"/>
              <a:t>350,00 € po učesniku zaposlenom na radnom mjestu za koje je predviđen I, II, III, IV ili V nivo kvalifikacije obrazovanja, na nepuno radno vrijeme;</a:t>
            </a:r>
            <a:endParaRPr lang="sr-Latn-ME" dirty="0"/>
          </a:p>
          <a:p>
            <a:pPr lvl="0"/>
            <a:r>
              <a:rPr lang="bs-Latn-BA" dirty="0"/>
              <a:t>727,00 € po učesniku zaposlenom na zelenom ili digitalnom radnom mjestu za koje je predviđen I, II, III, IV ili V nivo kvalifikacije obrazovanja, na puno radno vrijeme;</a:t>
            </a:r>
            <a:endParaRPr lang="sr-Latn-ME" dirty="0"/>
          </a:p>
          <a:p>
            <a:pPr lvl="0"/>
            <a:r>
              <a:rPr lang="bs-Latn-BA" dirty="0"/>
              <a:t>365,00 € po učesniku zaposlenom na zelenom ili digitalnom radnom mjestu za koje je predviđen I, II, III, IV ili V nivo kvalifikacije obrazovanja, na nepuno radno vrijeme;</a:t>
            </a:r>
            <a:endParaRPr lang="sr-Latn-ME" dirty="0"/>
          </a:p>
          <a:p>
            <a:pPr lvl="0"/>
            <a:r>
              <a:rPr lang="bs-Latn-BA" dirty="0"/>
              <a:t>925,00 € po učesniku zaposlenom na radnom mjestu za koje je predviđen VI ili VII nivo kvalifikacije obrazovanja, na puno radno vrijeme;</a:t>
            </a:r>
            <a:endParaRPr lang="sr-Latn-ME" dirty="0"/>
          </a:p>
          <a:p>
            <a:pPr lvl="0"/>
            <a:r>
              <a:rPr lang="bs-Latn-BA" dirty="0"/>
              <a:t>465,00 € po učesniku zaposlenom na radnom mjestu za koje je predviđen VI ili VII nivo kvalifikacije obrazovanja, na nepuno radno vrijeme;</a:t>
            </a:r>
            <a:endParaRPr lang="sr-Latn-ME" dirty="0"/>
          </a:p>
          <a:p>
            <a:pPr lvl="0"/>
            <a:r>
              <a:rPr lang="bs-Latn-BA" dirty="0"/>
              <a:t>995,00 € po učesniku zaposlenom na zelenom ili digitalnom radnom mjestu za koje je predviđen VI ili VII nivo kvalifikacije obrazovanja, na puno radno vrijeme;</a:t>
            </a:r>
            <a:endParaRPr lang="sr-Latn-ME" dirty="0"/>
          </a:p>
          <a:p>
            <a:pPr lvl="0"/>
            <a:r>
              <a:rPr lang="bs-Latn-BA" dirty="0"/>
              <a:t>500,00 € po učesniku zaposlenom na zelenom ili digitalnom radnom mjestu za koje je predviđen VI ili VII nivo kvalifikacije obrazovanja, na nepuno radno vrijeme.</a:t>
            </a:r>
          </a:p>
          <a:p>
            <a:pPr marL="0" lv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bs-Latn-BA" dirty="0"/>
              <a:t>Ukoliko tokom realizacije programa dođe do smanjenja broja učesnika</a:t>
            </a:r>
            <a:r>
              <a:rPr lang="sl-SI" dirty="0"/>
              <a:t>, finansijska obaveza Zavoda srazmjerno se smanjuje.</a:t>
            </a:r>
            <a:endParaRPr lang="sr-Latn-M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504B11-EEC2-458C-40D0-EFFB1A187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53" y="200526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7288176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91A20B-9306-C675-FF1C-3D820B824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CCDE-E5F1-29C0-C66F-6E1885BAE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2" y="1673099"/>
            <a:ext cx="4808624" cy="483197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Kome je program namijenjen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75 lica ženskog polaprijavljena u evidenciju Zavoda najkraće šest mjeseci u kontinuitetu, i to: sa ili bez završene osnovne škole, sa 50 i više godina života, pripadnica RE populacije, sa prebivalištem u ruralnim zajednicama i opštinama sa nižim indeksom razvijenosti, samohranih majki. </a:t>
            </a:r>
          </a:p>
          <a:p>
            <a:pPr marL="0" lvl="0" indent="0" algn="just">
              <a:buNone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Opredijeljena sredstva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 422,775.00 € </a:t>
            </a:r>
          </a:p>
          <a:p>
            <a:pPr marL="0" lvl="0" indent="0" algn="just">
              <a:buNone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Trajanje programa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12 mjeseci;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Subvencija Zavoda do 6 mjeseci;</a:t>
            </a:r>
          </a:p>
          <a:p>
            <a:pPr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sr-Latn-ME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590359-04B0-8982-12A0-76FB38F08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561" y="0"/>
            <a:ext cx="9505948" cy="1628775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30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pl-PL" b="1" i="1" dirty="0">
                <a:solidFill>
                  <a:schemeClr val="bg2">
                    <a:lumMod val="25000"/>
                  </a:schemeClr>
                </a:solidFill>
              </a:rPr>
              <a:t>Next Job - Ona</a:t>
            </a:r>
            <a:br>
              <a:rPr lang="pl-PL" b="1" i="1" dirty="0">
                <a:solidFill>
                  <a:schemeClr val="bg2">
                    <a:lumMod val="50000"/>
                  </a:schemeClr>
                </a:solidFill>
              </a:rPr>
            </a:br>
            <a:endParaRPr lang="en-US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2EE7C6-E3F5-AC46-DD78-EEF922773EE4}"/>
              </a:ext>
            </a:extLst>
          </p:cNvPr>
          <p:cNvSpPr txBox="1"/>
          <p:nvPr/>
        </p:nvSpPr>
        <p:spPr>
          <a:xfrm>
            <a:off x="5939588" y="2403015"/>
            <a:ext cx="4808623" cy="4370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K</a:t>
            </a:r>
            <a:r>
              <a:rPr lang="bs-Latn-BA" sz="2000" b="1" dirty="0">
                <a:solidFill>
                  <a:schemeClr val="bg2">
                    <a:lumMod val="50000"/>
                  </a:schemeClr>
                </a:solidFill>
              </a:rPr>
              <a:t>ada se očekuje javni poziv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sz="2000" dirty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Februar</a:t>
            </a: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 2026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bs-Latn-BA" sz="24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just"/>
            <a:endParaRPr lang="bs-Latn-BA" sz="1600" dirty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Izvođač programa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Poslodavci sa akcentom na</a:t>
            </a:r>
            <a:r>
              <a:rPr lang="pl-PL" sz="1600" dirty="0">
                <a:solidFill>
                  <a:schemeClr val="bg2">
                    <a:lumMod val="25000"/>
                  </a:schemeClr>
                </a:solidFill>
              </a:rPr>
              <a:t> zelena i digitalna radna mjesta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Izvođač koji realizuje program za zelena/digitalna radna mjesta treba da je registrovan za obavljanje djelatnosti u okviru grupe djelatnosti iz sektora prepoznatih Katalogom.</a:t>
            </a:r>
          </a:p>
          <a:p>
            <a:pPr lvl="0" algn="just"/>
            <a:endParaRPr lang="bs-Latn-BA" sz="1600" dirty="0">
              <a:solidFill>
                <a:schemeClr val="bg2">
                  <a:lumMod val="25000"/>
                </a:schemeClr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7602E5-DD59-876C-6C9A-5DAE715EF2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876" y="285763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229046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108D0-3EF1-E003-B23F-3D488F94B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377" y="959223"/>
            <a:ext cx="10336305" cy="1111624"/>
          </a:xfrm>
        </p:spPr>
        <p:txBody>
          <a:bodyPr/>
          <a:lstStyle/>
          <a:p>
            <a:r>
              <a:rPr lang="sr-Latn-ME" b="1" dirty="0">
                <a:solidFill>
                  <a:schemeClr val="bg2">
                    <a:lumMod val="25000"/>
                  </a:schemeClr>
                </a:solidFill>
              </a:rPr>
              <a:t>MJERE AKTIVNE POLITIKE ZAPOŠLJAVANJA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6953C78-B4D9-CCCB-A8A1-B313255025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258554"/>
              </p:ext>
            </p:extLst>
          </p:nvPr>
        </p:nvGraphicFramePr>
        <p:xfrm>
          <a:off x="179294" y="1515035"/>
          <a:ext cx="10336305" cy="4500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A613B053-C1D0-714B-F5E9-A425112F08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86" y="5679027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86529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EA1C6-18A5-8B13-D620-6F5D2C9CD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EEA83-E315-A462-F38B-011B34E2D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853" y="469277"/>
            <a:ext cx="9150528" cy="1272988"/>
          </a:xfrm>
        </p:spPr>
        <p:txBody>
          <a:bodyPr>
            <a:normAutofit/>
          </a:bodyPr>
          <a:lstStyle/>
          <a:p>
            <a:pPr algn="ctr"/>
            <a:r>
              <a:rPr lang="sr-Latn-ME" sz="3000" b="1" dirty="0">
                <a:solidFill>
                  <a:schemeClr val="bg2">
                    <a:lumMod val="50000"/>
                  </a:schemeClr>
                </a:solidFill>
              </a:rPr>
              <a:t>Opravdani troškovi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1E196-C403-FB4B-7E71-6DCA3B221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09346"/>
            <a:ext cx="9340961" cy="5248128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bs-Latn-BA" dirty="0"/>
              <a:t>Poslodavac, nezavisno od stvarnih troškova realizacije programa, ostvaruje pravo na mjesečni iznos finansijske podrške do:</a:t>
            </a:r>
            <a:endParaRPr lang="sr-Latn-ME" dirty="0"/>
          </a:p>
          <a:p>
            <a:pPr marL="0" indent="0">
              <a:buNone/>
            </a:pPr>
            <a:endParaRPr lang="sr-Latn-ME" dirty="0"/>
          </a:p>
          <a:p>
            <a:pPr lvl="0"/>
            <a:r>
              <a:rPr lang="bs-Latn-BA" dirty="0"/>
              <a:t>677,00 € po učesniku zaposlenom na radnom mjestu za koje je predviđen I, II, III, IV ili V nivo kvalifikacije obrazovanja, na puno radno vrijeme;</a:t>
            </a:r>
            <a:endParaRPr lang="sr-Latn-ME" dirty="0"/>
          </a:p>
          <a:p>
            <a:pPr lvl="0"/>
            <a:r>
              <a:rPr lang="bs-Latn-BA" dirty="0"/>
              <a:t>350,00 € po učesniku zaposlenom na radnom mjestu za koje je predviđen I, II, III, IV ili V nivo kvalifikacije obrazovanja, na nepuno radno vrijeme;</a:t>
            </a:r>
            <a:endParaRPr lang="sr-Latn-ME" dirty="0"/>
          </a:p>
          <a:p>
            <a:pPr lvl="0"/>
            <a:r>
              <a:rPr lang="bs-Latn-BA" dirty="0"/>
              <a:t>727,00 € po učesniku zaposlenom na zelenom ili digitalnom radnom mjestu za koje je predviđen I, II, III, IV ili V nivo kvalifikacije obrazovanja, na puno radno vrijeme;</a:t>
            </a:r>
            <a:endParaRPr lang="sr-Latn-ME" dirty="0"/>
          </a:p>
          <a:p>
            <a:pPr lvl="0"/>
            <a:r>
              <a:rPr lang="bs-Latn-BA" dirty="0"/>
              <a:t>365,00 € po učesniku zaposlenom na zelenom ili digitalnom radnom mjestu za koje je predviđen I, II, III, IV ili V nivo kvalifikacije obrazovanja, na nepuno radno vrijeme;</a:t>
            </a:r>
            <a:endParaRPr lang="sr-Latn-ME" dirty="0"/>
          </a:p>
          <a:p>
            <a:pPr lvl="0"/>
            <a:r>
              <a:rPr lang="bs-Latn-BA" dirty="0"/>
              <a:t>925,00 € po učesniku zaposlenom na radnom mjestu za koje je predviđen VI ili VII nivo kvalifikacije obrazovanja, na puno radno vrijeme;</a:t>
            </a:r>
            <a:endParaRPr lang="sr-Latn-ME" dirty="0"/>
          </a:p>
          <a:p>
            <a:pPr lvl="0"/>
            <a:r>
              <a:rPr lang="bs-Latn-BA" dirty="0"/>
              <a:t>465,00 € po učesniku zaposlenom na radnom mjestu za koje je predviđen VI ili VII nivo kvalifikacije obrazovanja, na nepuno radno vrijeme;</a:t>
            </a:r>
            <a:endParaRPr lang="sr-Latn-ME" dirty="0"/>
          </a:p>
          <a:p>
            <a:pPr lvl="0"/>
            <a:r>
              <a:rPr lang="bs-Latn-BA" dirty="0"/>
              <a:t>995,00 € po učesniku zaposlenom na zelenom ili digitalnom radnom mjestu za koje je predviđen VI ili VII nivo kvalifikacije obrazovanja, na puno radno vrijeme;</a:t>
            </a:r>
            <a:endParaRPr lang="sr-Latn-ME" dirty="0"/>
          </a:p>
          <a:p>
            <a:pPr lvl="0"/>
            <a:r>
              <a:rPr lang="bs-Latn-BA" dirty="0"/>
              <a:t>500,00 € po učesniku zaposlenom na zelenom ili digitalnom radnom mjestu za koje je predviđen VI ili VII nivo kvalifikacije obrazovanja, na nepuno radno vrijeme.</a:t>
            </a:r>
          </a:p>
          <a:p>
            <a:pPr marL="0" lv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bs-Latn-BA" dirty="0"/>
              <a:t>Ukoliko tokom realizacije programa dođe do smanjenja broja učesnika</a:t>
            </a:r>
            <a:r>
              <a:rPr lang="sl-SI" dirty="0"/>
              <a:t>, finansijska obaveza Zavoda srazmjerno se smanjuje.</a:t>
            </a:r>
            <a:endParaRPr lang="sr-Latn-M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1212C4-0EBC-6585-8B22-581FE072A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53" y="200526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6126801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3916E-C185-4891-4E45-19C19F74C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300C5BB-09C8-E8AD-7731-8ED6A9BCA6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6270528"/>
              </p:ext>
            </p:extLst>
          </p:nvPr>
        </p:nvGraphicFramePr>
        <p:xfrm>
          <a:off x="466166" y="143436"/>
          <a:ext cx="8274422" cy="6382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F429D94A-97FE-0E2E-BF3B-D0C6A2BFE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86" y="5679027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788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6D9F0-988F-80D6-9F0E-807516864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AD1EC-8204-0634-13A2-A2991A8CF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2" y="1673099"/>
            <a:ext cx="4808624" cy="48319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Kome je program namijenjen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70 lica ženskog pola prijavljenih u evidenciju nezaposlenih lica Zavoda najkraće četiri mjeseca, u kontinuitetu, na dan objave javnog konkursa</a:t>
            </a:r>
          </a:p>
          <a:p>
            <a:pPr marL="0" lvl="0" indent="0" algn="just">
              <a:buNone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Opredijeljena sredstva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 875,000.00 €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10.000,00€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15.000,00€ (</a:t>
            </a:r>
            <a:r>
              <a:rPr lang="pl-PL" dirty="0">
                <a:solidFill>
                  <a:schemeClr val="bg2">
                    <a:lumMod val="25000"/>
                  </a:schemeClr>
                </a:solidFill>
              </a:rPr>
              <a:t>sektor zelenih ili digitalnih radnih mjesta)</a:t>
            </a: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 algn="just">
              <a:buNone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A16D67-8E5F-4C0D-F381-E013E4DBD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708" y="44324"/>
            <a:ext cx="9505948" cy="1628775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30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pl-PL" b="1" i="1" dirty="0">
                <a:solidFill>
                  <a:schemeClr val="bg2">
                    <a:lumMod val="25000"/>
                  </a:schemeClr>
                </a:solidFill>
              </a:rPr>
              <a:t>Start2grow - Žene za zeleni klik</a:t>
            </a:r>
            <a:br>
              <a:rPr lang="pl-PL" b="1" i="1" dirty="0">
                <a:solidFill>
                  <a:schemeClr val="bg2">
                    <a:lumMod val="50000"/>
                  </a:schemeClr>
                </a:solidFill>
              </a:rPr>
            </a:br>
            <a:endParaRPr lang="en-US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4DC99B-DB37-BC55-1561-7EBC769C0EE5}"/>
              </a:ext>
            </a:extLst>
          </p:cNvPr>
          <p:cNvSpPr txBox="1"/>
          <p:nvPr/>
        </p:nvSpPr>
        <p:spPr>
          <a:xfrm>
            <a:off x="5819272" y="1673099"/>
            <a:ext cx="4808623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s-Latn-BA" sz="2800" b="1" dirty="0">
                <a:solidFill>
                  <a:schemeClr val="bg2">
                    <a:lumMod val="50000"/>
                  </a:schemeClr>
                </a:solidFill>
              </a:rPr>
              <a:t>K</a:t>
            </a: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ada se očekuje javni poziv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sz="2400" dirty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bs-Latn-BA" sz="2000" dirty="0">
                <a:solidFill>
                  <a:schemeClr val="bg2">
                    <a:lumMod val="25000"/>
                  </a:schemeClr>
                </a:solidFill>
              </a:rPr>
              <a:t>Februar</a:t>
            </a: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 2026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bs-Latn-BA" sz="28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just"/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E39874-8C6C-42A8-3264-C066D18BF1C1}"/>
              </a:ext>
            </a:extLst>
          </p:cNvPr>
          <p:cNvSpPr txBox="1"/>
          <p:nvPr/>
        </p:nvSpPr>
        <p:spPr>
          <a:xfrm>
            <a:off x="5819272" y="3442814"/>
            <a:ext cx="610001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bs-Latn-BA" sz="2400" b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Trajanje programa</a:t>
            </a:r>
          </a:p>
          <a:p>
            <a:pPr marL="0" indent="0">
              <a:buNone/>
            </a:pPr>
            <a:endParaRPr lang="bs-Latn-BA" sz="2400" b="1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bs-Latn-BA" sz="2000" dirty="0">
                <a:solidFill>
                  <a:schemeClr val="bg2">
                    <a:lumMod val="25000"/>
                  </a:schemeClr>
                </a:solidFill>
              </a:rPr>
              <a:t>12 mjeseci;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sz="2000" dirty="0">
                <a:solidFill>
                  <a:schemeClr val="bg2">
                    <a:lumMod val="25000"/>
                  </a:schemeClr>
                </a:solidFill>
              </a:rPr>
              <a:t>10 mjeseci sprovođenja biznis ideje</a:t>
            </a:r>
          </a:p>
          <a:p>
            <a:endParaRPr lang="bs-Latn-BA" sz="2000" dirty="0">
              <a:solidFill>
                <a:schemeClr val="bg2">
                  <a:lumMod val="25000"/>
                </a:schemeClr>
              </a:solidFill>
            </a:endParaRPr>
          </a:p>
          <a:p>
            <a:endParaRPr lang="bs-Latn-BA" sz="2400" dirty="0">
              <a:solidFill>
                <a:schemeClr val="bg2">
                  <a:lumMod val="25000"/>
                </a:schemeClr>
              </a:solidFill>
            </a:endParaRPr>
          </a:p>
          <a:p>
            <a:endParaRPr lang="bs-Latn-BA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E9F1AB5-96B8-CE70-A2C0-ACD07D3DBD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2" y="330087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165281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0F221-12D9-63FB-0658-4477C39D6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B1FD1-B1CA-9DAE-BCD8-DF6C5A754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2" y="1673099"/>
            <a:ext cx="4808624" cy="48319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Kome je program namijenjen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50 korisnika materijalnog obezbjeđenja (50% lica ženskog pola) prijavljenih u evidenciju nezaposlenih lica Zavoda najkraće četiri mjeseca,  u kontinuitetu, na dan objave javnog konkursa </a:t>
            </a:r>
          </a:p>
          <a:p>
            <a:pPr marL="0" lvl="0" indent="0" algn="just">
              <a:buNone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Opredijeljena sredstva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625,000.00 €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10.000,00€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15.000,00€ (</a:t>
            </a:r>
            <a:r>
              <a:rPr lang="pl-PL" dirty="0">
                <a:solidFill>
                  <a:schemeClr val="bg2">
                    <a:lumMod val="25000"/>
                  </a:schemeClr>
                </a:solidFill>
              </a:rPr>
              <a:t>sektor zelenih ili digitalnih radnih mjesta)</a:t>
            </a: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 algn="just">
              <a:buNone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5265F2-7121-2C1D-461F-044E5D93A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45" y="0"/>
            <a:ext cx="9505948" cy="1628775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30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pl-PL" sz="3000" b="1" dirty="0">
                <a:solidFill>
                  <a:schemeClr val="bg2">
                    <a:lumMod val="50000"/>
                  </a:schemeClr>
                </a:solidFill>
              </a:rPr>
              <a:t>      </a:t>
            </a:r>
            <a:r>
              <a:rPr lang="pl-PL" b="1" i="1" dirty="0">
                <a:solidFill>
                  <a:schemeClr val="bg2">
                    <a:lumMod val="25000"/>
                  </a:schemeClr>
                </a:solidFill>
              </a:rPr>
              <a:t>Start2grow - Zeleni klik za aktivaciju </a:t>
            </a:r>
            <a:br>
              <a:rPr lang="pl-PL" b="1" i="1" dirty="0">
                <a:solidFill>
                  <a:schemeClr val="bg2">
                    <a:lumMod val="50000"/>
                  </a:schemeClr>
                </a:solidFill>
              </a:rPr>
            </a:br>
            <a:endParaRPr lang="en-US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B64A38-B6A7-E984-0185-E3F2B03C9575}"/>
              </a:ext>
            </a:extLst>
          </p:cNvPr>
          <p:cNvSpPr txBox="1"/>
          <p:nvPr/>
        </p:nvSpPr>
        <p:spPr>
          <a:xfrm>
            <a:off x="5819272" y="1673099"/>
            <a:ext cx="4808623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s-Latn-BA" sz="2800" b="1" dirty="0">
                <a:solidFill>
                  <a:schemeClr val="bg2">
                    <a:lumMod val="50000"/>
                  </a:schemeClr>
                </a:solidFill>
              </a:rPr>
              <a:t>K</a:t>
            </a: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ada se očekuje javni poziv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sz="2400" dirty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bs-Latn-BA" sz="2000" dirty="0">
                <a:solidFill>
                  <a:schemeClr val="bg2">
                    <a:lumMod val="25000"/>
                  </a:schemeClr>
                </a:solidFill>
              </a:rPr>
              <a:t>Februar</a:t>
            </a: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 2026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bs-Latn-BA" sz="28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just"/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6CF4D3-1A65-5E5B-34C0-A3D8E9FF8EB4}"/>
              </a:ext>
            </a:extLst>
          </p:cNvPr>
          <p:cNvSpPr txBox="1"/>
          <p:nvPr/>
        </p:nvSpPr>
        <p:spPr>
          <a:xfrm>
            <a:off x="5819272" y="3442814"/>
            <a:ext cx="610001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Trajanje programa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sz="2400" dirty="0">
                <a:solidFill>
                  <a:schemeClr val="bg2">
                    <a:lumMod val="25000"/>
                  </a:schemeClr>
                </a:solidFill>
              </a:rPr>
              <a:t>12 mjeseci;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sz="2400" dirty="0">
                <a:solidFill>
                  <a:schemeClr val="bg2">
                    <a:lumMod val="25000"/>
                  </a:schemeClr>
                </a:solidFill>
              </a:rPr>
              <a:t>10 mjeseci sprovođenja biznis ideje</a:t>
            </a:r>
          </a:p>
          <a:p>
            <a:endParaRPr lang="bs-Latn-BA" sz="2400" dirty="0">
              <a:solidFill>
                <a:schemeClr val="bg2">
                  <a:lumMod val="25000"/>
                </a:schemeClr>
              </a:solidFill>
            </a:endParaRPr>
          </a:p>
          <a:p>
            <a:endParaRPr lang="bs-Latn-BA" sz="2400" dirty="0">
              <a:solidFill>
                <a:schemeClr val="bg2">
                  <a:lumMod val="25000"/>
                </a:schemeClr>
              </a:solidFill>
            </a:endParaRPr>
          </a:p>
          <a:p>
            <a:endParaRPr lang="bs-Latn-BA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15F1EB-D3CE-4942-D1CD-35D938850D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45" y="285763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2666091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855EB-86A9-C59E-0410-137F82632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A902A-104A-9A64-41BF-3FC01A2E1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5" y="2884278"/>
            <a:ext cx="9416714" cy="48319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Specijalizovane radionice za 210 potencijalnih korisnika bespovratnih sredstava za samozapošljavanje, usmjerene na unapređenje preduzetničkih znanja i kompetencija učesnika za započinjanje i upravljanje biznisom, koje će se realizovati u saradnji sa spoljnim izvođačem koji će imati i ulogu mentora u prvih 10 mjeseci poslovanja.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E2D55A-D6BC-2D60-47C0-A76F0ABDB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45" y="0"/>
            <a:ext cx="9505948" cy="1628775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30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pl-PL" sz="3100" b="1" i="1" dirty="0">
                <a:solidFill>
                  <a:schemeClr val="bg2">
                    <a:lumMod val="25000"/>
                  </a:schemeClr>
                </a:solidFill>
              </a:rPr>
              <a:t>Program podrške budućim preduzetnicima i osnivačima drugih oblika obavljanja privredne djelatnosti </a:t>
            </a:r>
            <a:br>
              <a:rPr lang="pl-PL" b="1" i="1" dirty="0">
                <a:solidFill>
                  <a:schemeClr val="bg2">
                    <a:lumMod val="50000"/>
                  </a:schemeClr>
                </a:solidFill>
              </a:rPr>
            </a:br>
            <a:endParaRPr lang="en-US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FA58BB-BE12-DDF3-564F-0EC765452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86" y="5679027"/>
            <a:ext cx="1058777" cy="1057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6701231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B7EEEBB-C1AC-5F77-5FE3-C251BF717F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5375669"/>
              </p:ext>
            </p:extLst>
          </p:nvPr>
        </p:nvGraphicFramePr>
        <p:xfrm>
          <a:off x="466166" y="143436"/>
          <a:ext cx="7682752" cy="6382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1026FACC-8F22-F9DE-E2F3-1AA8555165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86" y="5679027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40611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0F1BCC-9888-4B6F-E6C6-2F1A7B014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CA1F4-DA72-1F07-14BA-FE54DF763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2" y="1673099"/>
            <a:ext cx="4808624" cy="483197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Kome je program namijenjen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420 lica koja su u povećanom riziku od socijalne isključenosti, i to: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lica koja u poslednjih šest mjeseci nijesu bila u radnom odnosu;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sa 50 i više godina života;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mlada (15-29) lica;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sa ili bez završene osnovne škole;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bez radnog iskustva;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pripadnici RE populacije;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korisnici materijalnog obezbjeđenja;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lica sa prebivalištem u ruralnim sredinama.</a:t>
            </a:r>
          </a:p>
          <a:p>
            <a:pPr lvl="0" algn="just"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Opredijeljena sredstva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1.000.000,00 € </a:t>
            </a:r>
          </a:p>
          <a:p>
            <a:pPr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2B6E47-95A1-EBFC-B305-286D0EA90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45" y="-26146"/>
            <a:ext cx="9505948" cy="1628775"/>
          </a:xfrm>
        </p:spPr>
        <p:txBody>
          <a:bodyPr>
            <a:normAutofit/>
          </a:bodyPr>
          <a:lstStyle/>
          <a:p>
            <a:pPr algn="ctr"/>
            <a:br>
              <a:rPr lang="pl-PL" sz="30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pl-PL" b="1" i="1" dirty="0">
                <a:solidFill>
                  <a:schemeClr val="bg2">
                    <a:lumMod val="25000"/>
                  </a:schemeClr>
                </a:solidFill>
              </a:rPr>
              <a:t>Aktivni u zajednici</a:t>
            </a:r>
            <a:endParaRPr lang="en-US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08877E-95D4-352E-85E4-1DB8026343EA}"/>
              </a:ext>
            </a:extLst>
          </p:cNvPr>
          <p:cNvSpPr txBox="1"/>
          <p:nvPr/>
        </p:nvSpPr>
        <p:spPr>
          <a:xfrm>
            <a:off x="5819272" y="1673099"/>
            <a:ext cx="4808623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K</a:t>
            </a:r>
            <a:r>
              <a:rPr lang="bs-Latn-BA" sz="2000" b="1" dirty="0">
                <a:solidFill>
                  <a:schemeClr val="bg2">
                    <a:lumMod val="50000"/>
                  </a:schemeClr>
                </a:solidFill>
              </a:rPr>
              <a:t>ada se očekuje javni poziv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sz="2000" dirty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en-US" sz="2000">
                <a:solidFill>
                  <a:schemeClr val="bg2">
                    <a:lumMod val="25000"/>
                  </a:schemeClr>
                </a:solidFill>
              </a:rPr>
              <a:t>Februar</a:t>
            </a:r>
            <a:r>
              <a:rPr lang="bs-Latn-BA" sz="160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2026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bs-Latn-BA" sz="24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just"/>
            <a:endParaRPr lang="bs-Latn-BA" sz="1600" dirty="0">
              <a:solidFill>
                <a:schemeClr val="bg2">
                  <a:lumMod val="25000"/>
                </a:schemeClr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D8CDA7-3F0D-8CE2-C944-593A52743ADB}"/>
              </a:ext>
            </a:extLst>
          </p:cNvPr>
          <p:cNvSpPr txBox="1"/>
          <p:nvPr/>
        </p:nvSpPr>
        <p:spPr>
          <a:xfrm>
            <a:off x="5819272" y="3442814"/>
            <a:ext cx="610001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bs-Latn-BA" b="1" dirty="0">
                <a:solidFill>
                  <a:schemeClr val="bg2">
                    <a:lumMod val="50000"/>
                  </a:schemeClr>
                </a:solidFill>
              </a:rPr>
              <a:t>Trajanje programa</a:t>
            </a:r>
          </a:p>
          <a:p>
            <a:pPr marL="0" indent="0">
              <a:buNone/>
            </a:pPr>
            <a:endParaRPr lang="bs-Latn-BA" b="1" dirty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4 mjeseca za programe edukativnog, ekološkog, kulturno i dr. sadržaja;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6 mjeseci za programe socijalnog sadržaja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bs-Latn-BA" sz="2400" dirty="0">
              <a:solidFill>
                <a:schemeClr val="bg2">
                  <a:lumMod val="25000"/>
                </a:schemeClr>
              </a:solidFill>
            </a:endParaRPr>
          </a:p>
          <a:p>
            <a:endParaRPr lang="bs-Latn-BA" sz="2400" dirty="0">
              <a:solidFill>
                <a:schemeClr val="bg2">
                  <a:lumMod val="25000"/>
                </a:schemeClr>
              </a:solidFill>
            </a:endParaRPr>
          </a:p>
          <a:p>
            <a:endParaRPr lang="bs-Latn-BA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0EDF16-4D78-6515-4889-67DB876F0E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2" y="352925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958622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6F183-F815-BC27-E3F5-4F19978F5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5563F-A50C-2627-3C34-D1E4391A4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27" y="1526671"/>
            <a:ext cx="9416714" cy="48319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sz="2400" b="1" dirty="0">
                <a:solidFill>
                  <a:schemeClr val="bg2">
                    <a:lumMod val="25000"/>
                  </a:schemeClr>
                </a:solidFill>
              </a:rPr>
              <a:t>Sektor A – Poljoprivreda, šumarstvo i ribarstvo</a:t>
            </a:r>
          </a:p>
          <a:p>
            <a:pPr marL="0" indent="0" algn="just">
              <a:buNone/>
            </a:pPr>
            <a:endParaRPr lang="sr-Latn-ME" sz="24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just">
              <a:buNone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sve oblasti osim:</a:t>
            </a:r>
          </a:p>
          <a:p>
            <a:pPr algn="just"/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01- Poljoprivredna proizvodnja lov i prateće uslužne djelatnosti </a:t>
            </a:r>
          </a:p>
          <a:p>
            <a:pPr algn="just"/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02.2 Sječa drveća </a:t>
            </a:r>
          </a:p>
          <a:p>
            <a:pPr algn="just"/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03.1 Ribolov</a:t>
            </a:r>
          </a:p>
          <a:p>
            <a:pPr marL="0" indent="0" algn="just">
              <a:buNone/>
            </a:pPr>
            <a:endParaRPr lang="sr-Latn-ME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BB28B7-9D00-597C-1FAA-EAF174695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45" y="0"/>
            <a:ext cx="9505948" cy="1628775"/>
          </a:xfrm>
        </p:spPr>
        <p:txBody>
          <a:bodyPr>
            <a:normAutofit/>
          </a:bodyPr>
          <a:lstStyle/>
          <a:p>
            <a:pPr algn="ctr"/>
            <a:br>
              <a:rPr lang="pl-PL" sz="3000" b="1" dirty="0">
                <a:solidFill>
                  <a:schemeClr val="bg2">
                    <a:lumMod val="50000"/>
                  </a:schemeClr>
                </a:solidFill>
              </a:rPr>
            </a:br>
            <a:br>
              <a:rPr lang="pl-PL" sz="3000" b="1" dirty="0">
                <a:solidFill>
                  <a:schemeClr val="bg2">
                    <a:lumMod val="50000"/>
                  </a:schemeClr>
                </a:solidFill>
              </a:rPr>
            </a:br>
            <a:endParaRPr lang="en-US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6D1CE7-405F-2905-B6CD-7377A5358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86" y="5679027"/>
            <a:ext cx="1058777" cy="1057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2EC8165-E752-2FAD-7D41-DD457F53067B}"/>
              </a:ext>
            </a:extLst>
          </p:cNvPr>
          <p:cNvSpPr txBox="1"/>
          <p:nvPr/>
        </p:nvSpPr>
        <p:spPr>
          <a:xfrm>
            <a:off x="2725153" y="300858"/>
            <a:ext cx="61000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ME" sz="3600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Zelena radna mjesta</a:t>
            </a:r>
          </a:p>
        </p:txBody>
      </p:sp>
    </p:spTree>
    <p:extLst>
      <p:ext uri="{BB962C8B-B14F-4D97-AF65-F5344CB8AC3E}">
        <p14:creationId xmlns:p14="http://schemas.microsoft.com/office/powerpoint/2010/main" val="2243459555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6678D-0E6A-683A-D7FA-1496538D8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D3E0B-3144-46A6-B3E7-466CBAA22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412" y="1478545"/>
            <a:ext cx="9416714" cy="4831976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sr-Latn-ME" sz="2400" b="1" dirty="0">
                <a:solidFill>
                  <a:schemeClr val="bg2">
                    <a:lumMod val="25000"/>
                  </a:schemeClr>
                </a:solidFill>
              </a:rPr>
              <a:t>▪ Sektor C - Prerađivačka industrija – samo grupe djelatnosti</a:t>
            </a: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pPr marL="0" indent="0" algn="just">
              <a:buNone/>
            </a:pPr>
            <a:endParaRPr lang="sr-Latn-ME" sz="2400" dirty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10.86 Proizvodnja dijetetskih i organskih prehrambenih proizvoda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16.10 Pilanska i drvna industrija iz održivih šuma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17.12 Proizvodnja papira iz recikliranih sirovina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20.59 Proizvodnja ekoloških hemikalija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22.29 Proizvodnja proizvoda od reciklirane plastike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23.99 Proizvodnja izolacionih materijala na bazi prirodnih vlakana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25.12 Proizvodnja metalnih konstrukcija za obnovljive izvore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27.11 Proizvodnja električnih motora i generatora (OIE)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27.90 Proizvodnja ostale električne opreme za energetsku efikasnost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28.21 Proizvodnja peći i kotlova na biomasu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28.29 Proizvodnja mašina za industriju recikliranja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30.11 Proizvodnja brodova na električni pogon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32.99 Proizvodnja ekoloških i ručno rađenih proizvoda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EF7D84-8057-FAD7-5FEA-066C1FD40C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559" y="155620"/>
            <a:ext cx="1058777" cy="1057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FBA9BB1-E00E-60FF-6C41-B7334CD11A20}"/>
              </a:ext>
            </a:extLst>
          </p:cNvPr>
          <p:cNvSpPr txBox="1"/>
          <p:nvPr/>
        </p:nvSpPr>
        <p:spPr>
          <a:xfrm>
            <a:off x="2725153" y="300858"/>
            <a:ext cx="61000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ME" sz="3600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Zelena radna mjesta</a:t>
            </a:r>
          </a:p>
        </p:txBody>
      </p:sp>
    </p:spTree>
    <p:extLst>
      <p:ext uri="{BB962C8B-B14F-4D97-AF65-F5344CB8AC3E}">
        <p14:creationId xmlns:p14="http://schemas.microsoft.com/office/powerpoint/2010/main" val="2266454484"/>
      </p:ext>
    </p:extLst>
  </p:cSld>
  <p:clrMapOvr>
    <a:masterClrMapping/>
  </p:clrMapOvr>
  <p:transition spd="slow">
    <p:push dir="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CEAFF-8940-8F5B-8041-12AE1E76B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741C1-CE46-C342-C059-E77605CF2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264" y="1375674"/>
            <a:ext cx="9416714" cy="48319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sr-Latn-ME" sz="2400" dirty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Sektor I - Usluge smještaja i ishrane - samo oblast 56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sr-Latn-ME" sz="2400" dirty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Sektor D - Snabdijevanje električnom energijom, gasom, parom i klimatizacija – samo oblast 35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sr-Latn-ME" sz="2400" dirty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Sektor E - Snabdijevanje vodom, upravljanje otpadnim vodama, kontrolisanje procesa uklanjanja otpada i slične aktivnosti – samo oblasti od 36 do 39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80F3F5-0189-9150-A697-785BD4BBEA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22" y="300858"/>
            <a:ext cx="1058777" cy="1057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3EF686D-D4E9-1699-032E-1B6E54E64A01}"/>
              </a:ext>
            </a:extLst>
          </p:cNvPr>
          <p:cNvSpPr txBox="1"/>
          <p:nvPr/>
        </p:nvSpPr>
        <p:spPr>
          <a:xfrm>
            <a:off x="2725153" y="300858"/>
            <a:ext cx="61000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ME" sz="3600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Zelena radna mjesta</a:t>
            </a:r>
          </a:p>
        </p:txBody>
      </p:sp>
    </p:spTree>
    <p:extLst>
      <p:ext uri="{BB962C8B-B14F-4D97-AF65-F5344CB8AC3E}">
        <p14:creationId xmlns:p14="http://schemas.microsoft.com/office/powerpoint/2010/main" val="291485353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80CA6-DE95-F8EC-7FC0-B1704F34F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D210800C-04A1-D0DA-C7A3-C3B99A44B2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9331295"/>
              </p:ext>
            </p:extLst>
          </p:nvPr>
        </p:nvGraphicFramePr>
        <p:xfrm>
          <a:off x="-313765" y="1367118"/>
          <a:ext cx="11304494" cy="4123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74AD50A7-1A12-8238-C364-58D7862FC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86" y="5679027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05604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18F66-EF88-5304-4730-33A936073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FAA03-3960-1A31-26FC-BB4CFA4D1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91" y="1191190"/>
            <a:ext cx="9416714" cy="548232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sr-Latn-ME" sz="24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just">
              <a:buNone/>
            </a:pPr>
            <a:r>
              <a:rPr lang="sr-Latn-ME" sz="2400" b="1" dirty="0">
                <a:solidFill>
                  <a:schemeClr val="bg2">
                    <a:lumMod val="25000"/>
                  </a:schemeClr>
                </a:solidFill>
              </a:rPr>
              <a:t>Sektor H - Saobraćaj i skladištenje - samo grupe djelatnosti:</a:t>
            </a:r>
          </a:p>
          <a:p>
            <a:pPr marL="0" indent="0" algn="just">
              <a:buNone/>
            </a:pPr>
            <a:endParaRPr lang="sr-Latn-ME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49.31 Gradski i prigradski putnički prevoz - Električni/hibidni prevoz, smanjenje CO2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49.32 Taksi prevoz - Električna taksi vozila, nisko-emisioni transport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49.39 Ostali kopneni prevoz putnika - Shuttle na struju, turistički eco-prevoz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49.41 Kamionski prevoz robe - Električna/hibridna vozila, optimizacija logistike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49.50 Saobraćaj putem cijevi - Transport plina/vode uz minimalne emisije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50.10 Pomorski putnički saobraćaj- Električni ili hibridni brodovi, zelene marine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50.30 Riječni saobraćaj - Eko-čamci, niska emisije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51.10 Putnički vazdušni saobraćaj - Optimized letovi, SAF, CO2 kompenzacija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51.21 Teretni vazdušni saobraćaj - Optimized letovi, SAF, CO2 kompenzacija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E4FC7A-6241-833D-6215-DBEED8FE7B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22" y="300858"/>
            <a:ext cx="1058777" cy="1057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35656F2-2E1A-D4C8-D42A-8C792ADFE6BD}"/>
              </a:ext>
            </a:extLst>
          </p:cNvPr>
          <p:cNvSpPr txBox="1"/>
          <p:nvPr/>
        </p:nvSpPr>
        <p:spPr>
          <a:xfrm>
            <a:off x="2725153" y="300858"/>
            <a:ext cx="61000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ME" sz="3600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Zelena radna mjesta</a:t>
            </a:r>
          </a:p>
        </p:txBody>
      </p:sp>
    </p:spTree>
    <p:extLst>
      <p:ext uri="{BB962C8B-B14F-4D97-AF65-F5344CB8AC3E}">
        <p14:creationId xmlns:p14="http://schemas.microsoft.com/office/powerpoint/2010/main" val="3346042115"/>
      </p:ext>
    </p:extLst>
  </p:cSld>
  <p:clrMapOvr>
    <a:masterClrMapping/>
  </p:clrMapOvr>
  <p:transition spd="slow">
    <p:push dir="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58B267-6060-CC62-3DE3-70115FFBBE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B29A2-7D0F-D79B-7A6B-0B17BB461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91" y="1191190"/>
            <a:ext cx="9416714" cy="548232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sr-Latn-ME" sz="2400" dirty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52.10 Skladištenje - Energetski efikasna skladišta, pametna logistika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52.21 Djelatnosti u vezi sa drumskim saobraćajem - e-mobilnost, punionice za vozila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52.22 Djelatnosti u vezi sa vodnim saobraćajem - Zelene marine, upravljanje otpadom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52.23 Djelatnosti u vezi sa vazduhoplovstvom, Eko-aerodromi, energetska efikasnost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52.29 Ostale prateće djelatnosti u saobraćaju, Eko-logistički centri, digitalna logistika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53.10 Univerzalne poštanske usluge, Električna dostava, optimizovane rute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53.20 Ostale kurirske usluge, E-bicikli, dronska dostava, e-vozila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61.10 Fiksne telekomunikacije - Digitalizacija smanjuje putovanja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61.20 Bežične telekomunikacije - IoT za čistiji saobraćaj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chemeClr val="bg2">
                    <a:lumMod val="25000"/>
                  </a:schemeClr>
                </a:solidFill>
              </a:rPr>
              <a:t>61.90 Ostale telekomunikacione usluge- Smart-city sistemi, optimizacija saobraćaja.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F95D82-8D25-560E-F1B1-57B899DF83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22" y="300858"/>
            <a:ext cx="1058777" cy="1057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F78399C-5498-3568-C547-7391C14BBC6A}"/>
              </a:ext>
            </a:extLst>
          </p:cNvPr>
          <p:cNvSpPr txBox="1"/>
          <p:nvPr/>
        </p:nvSpPr>
        <p:spPr>
          <a:xfrm>
            <a:off x="2725153" y="300858"/>
            <a:ext cx="61000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ME" sz="3600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Zelena radna mjesta</a:t>
            </a:r>
          </a:p>
        </p:txBody>
      </p:sp>
    </p:spTree>
    <p:extLst>
      <p:ext uri="{BB962C8B-B14F-4D97-AF65-F5344CB8AC3E}">
        <p14:creationId xmlns:p14="http://schemas.microsoft.com/office/powerpoint/2010/main" val="3118457089"/>
      </p:ext>
    </p:extLst>
  </p:cSld>
  <p:clrMapOvr>
    <a:masterClrMapping/>
  </p:clrMapOvr>
  <p:transition spd="slow">
    <p:push dir="u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CD3AB0F-784B-0AF8-BF93-B7EA5A3672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716" y="1274556"/>
            <a:ext cx="5446229" cy="5438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234D6E6-2A69-FF85-CF7D-AD0E1BAC5EDC}"/>
              </a:ext>
            </a:extLst>
          </p:cNvPr>
          <p:cNvSpPr txBox="1"/>
          <p:nvPr/>
        </p:nvSpPr>
        <p:spPr>
          <a:xfrm>
            <a:off x="2077518" y="218734"/>
            <a:ext cx="579113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0" b="1" dirty="0">
                <a:solidFill>
                  <a:schemeClr val="bg2">
                    <a:lumMod val="25000"/>
                  </a:schemeClr>
                </a:solidFill>
              </a:rPr>
              <a:t>HVALA NA PAŽNJI !</a:t>
            </a:r>
            <a:br>
              <a:rPr lang="en-US" sz="5000" b="1" dirty="0">
                <a:solidFill>
                  <a:schemeClr val="bg2">
                    <a:lumMod val="25000"/>
                  </a:schemeClr>
                </a:solidFill>
              </a:rPr>
            </a:br>
            <a:endParaRPr lang="en-US" sz="5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59897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ACA87-94E0-68A3-ECE7-B892277C0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4666C41E-F0A3-0FF9-5063-236129A965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9734092"/>
              </p:ext>
            </p:extLst>
          </p:nvPr>
        </p:nvGraphicFramePr>
        <p:xfrm>
          <a:off x="-233554" y="621160"/>
          <a:ext cx="11304494" cy="5579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6AB383B9-2F3E-4AD8-91F9-FDF2E032BE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1" y="5614859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14528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2045367"/>
            <a:ext cx="5061283" cy="4459707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bs-Latn-BA" sz="2800" b="1" dirty="0">
                <a:solidFill>
                  <a:schemeClr val="bg2">
                    <a:lumMod val="50000"/>
                  </a:schemeClr>
                </a:solidFill>
              </a:rPr>
              <a:t>Kome je program namijenjen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	29 mladih NEET lica 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</a:rPr>
              <a:t>sa identifikovanim obrazovnim preprekama pri zapošljavanju</a:t>
            </a: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 algn="just">
              <a:buNone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bs-Latn-BA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bs-Latn-BA" sz="2800" b="1" dirty="0">
                <a:solidFill>
                  <a:schemeClr val="bg2">
                    <a:lumMod val="50000"/>
                  </a:schemeClr>
                </a:solidFill>
              </a:rPr>
              <a:t>Opredijeljena sredstva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	 43,500.00 € </a:t>
            </a:r>
          </a:p>
          <a:p>
            <a:pPr lvl="0" algn="just"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sr-Latn-ME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645" y="256674"/>
            <a:ext cx="9505948" cy="1628775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OBRAZOVANJE I OSPOSOBLJAVANJE ODRASLIH </a:t>
            </a:r>
            <a:br>
              <a:rPr lang="pl-PL" sz="30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pl-PL" b="1" i="1" dirty="0">
                <a:solidFill>
                  <a:schemeClr val="bg2">
                    <a:lumMod val="25000"/>
                  </a:schemeClr>
                </a:solidFill>
              </a:rPr>
              <a:t>Znanje za zapošljivost</a:t>
            </a:r>
            <a:br>
              <a:rPr lang="pl-PL" b="1" i="1" dirty="0">
                <a:solidFill>
                  <a:schemeClr val="bg2">
                    <a:lumMod val="50000"/>
                  </a:schemeClr>
                </a:solidFill>
              </a:rPr>
            </a:br>
            <a:endParaRPr lang="en-US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F70CA4-1369-8597-6571-1960FD3234C6}"/>
              </a:ext>
            </a:extLst>
          </p:cNvPr>
          <p:cNvSpPr txBox="1">
            <a:spLocks/>
          </p:cNvSpPr>
          <p:nvPr/>
        </p:nvSpPr>
        <p:spPr>
          <a:xfrm>
            <a:off x="5839327" y="1708483"/>
            <a:ext cx="5438273" cy="47083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Font typeface="Wingdings 3" charset="2"/>
              <a:buNone/>
            </a:pPr>
            <a:r>
              <a:rPr lang="bs-Latn-BA" sz="2800" b="1" dirty="0">
                <a:solidFill>
                  <a:schemeClr val="bg2">
                    <a:lumMod val="50000"/>
                  </a:schemeClr>
                </a:solidFill>
              </a:rPr>
              <a:t>Ko izvodi program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Licencirani organizatori obrazovanja odraslih kroz programe sticanja stručnih kvalifikacija, mikrokvalifikacija, drugih kvalifikacija i programe sticanja ključnih kompetencija</a:t>
            </a:r>
          </a:p>
          <a:p>
            <a:pPr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Font typeface="Wingdings 3" charset="2"/>
              <a:buNone/>
            </a:pPr>
            <a:r>
              <a:rPr lang="bs-Latn-BA" sz="2800" b="1" dirty="0">
                <a:solidFill>
                  <a:schemeClr val="bg2">
                    <a:lumMod val="50000"/>
                  </a:schemeClr>
                </a:solidFill>
              </a:rPr>
              <a:t>Kada se očekuje javni poziv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  Mart 2026</a:t>
            </a:r>
          </a:p>
          <a:p>
            <a:pPr marL="0" indent="0">
              <a:buFont typeface="Wingdings 3" charset="2"/>
              <a:buNone/>
            </a:pPr>
            <a:endParaRPr lang="sr-Latn-ME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FF30B5-BF65-2439-0E78-765D57DCFD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86" y="5679027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312201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F8898-4041-6686-6B4E-E49F73B5C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EAAE4-2689-F598-3F43-534879736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2" y="1673099"/>
            <a:ext cx="4808624" cy="4831976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bs-Latn-BA" sz="2800" b="1" dirty="0">
                <a:solidFill>
                  <a:schemeClr val="bg2">
                    <a:lumMod val="50000"/>
                  </a:schemeClr>
                </a:solidFill>
              </a:rPr>
              <a:t>Kome je program namijenjen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150 lica ženskog pola iz grupe posebno osjetljivih nezaposlenih lica, kojima će se omogućiti da u realnom radnom okruženju, uz stručno vođstvo mentora provjere svoje kompetencije i procjene sposobnosti za direktno zapošljavanje ili usmjeravanje u produbljeni proces osposobljavanja uz rad</a:t>
            </a:r>
          </a:p>
          <a:p>
            <a:pPr lvl="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na dan uključivanja u program prijavljena u evidenciju Zavoda najkraće šest mjeseci u kontinuitetu, korisnice materijalnog obezbjeđenja, sa 50 i više godina života, koje žive u ruralnim zajednicama i opštinama sa niskim indeksom razvijenosti, samohrane majke;, pripadnice RE populacije, lica sa ili bez završene osnovne škole, zainteresovane da rade na netipičnim poslovima koji se tradicionalno smatraju muškim poslovima.</a:t>
            </a:r>
          </a:p>
          <a:p>
            <a:pPr lvl="0" algn="just"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bs-Latn-BA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bs-Latn-BA" sz="2800" b="1" dirty="0">
                <a:solidFill>
                  <a:schemeClr val="bg2">
                    <a:lumMod val="50000"/>
                  </a:schemeClr>
                </a:solidFill>
              </a:rPr>
              <a:t>Opredijeljena sredstva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	 45,000.00 € </a:t>
            </a:r>
          </a:p>
          <a:p>
            <a:pPr lvl="0" algn="just"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bs-Latn-BA" sz="2800" b="1" dirty="0">
                <a:solidFill>
                  <a:schemeClr val="bg2">
                    <a:lumMod val="50000"/>
                  </a:schemeClr>
                </a:solidFill>
              </a:rPr>
              <a:t>Trajanje i cilj programa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1 mjesec (bez zasnivanja radnog odnosa)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50% učesnica ovog programa uključi u program podsticaja za zapošljavanje, a 50% u program osposobljavanja za rad. </a:t>
            </a:r>
          </a:p>
          <a:p>
            <a:pPr marL="0" indent="0">
              <a:buNone/>
            </a:pPr>
            <a:endParaRPr lang="sr-Latn-ME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3FCC80-BA0A-BA86-B641-966C2B724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45" y="256674"/>
            <a:ext cx="9505948" cy="1628775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OSPOSOBLJAVANJE</a:t>
            </a:r>
            <a:br>
              <a:rPr lang="pl-PL" sz="30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pl-PL" b="1" i="1" dirty="0">
                <a:solidFill>
                  <a:schemeClr val="bg2">
                    <a:lumMod val="25000"/>
                  </a:schemeClr>
                </a:solidFill>
              </a:rPr>
              <a:t>Radna praksa –Karijerni start</a:t>
            </a:r>
            <a:br>
              <a:rPr lang="pl-PL" b="1" i="1" dirty="0">
                <a:solidFill>
                  <a:schemeClr val="bg2">
                    <a:lumMod val="50000"/>
                  </a:schemeClr>
                </a:solidFill>
              </a:rPr>
            </a:br>
            <a:endParaRPr lang="en-US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B4AC81-6BB1-6EB3-D347-00372DDF4DCB}"/>
              </a:ext>
            </a:extLst>
          </p:cNvPr>
          <p:cNvSpPr txBox="1"/>
          <p:nvPr/>
        </p:nvSpPr>
        <p:spPr>
          <a:xfrm>
            <a:off x="5939588" y="1673099"/>
            <a:ext cx="480862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Kada se očekuje javni poziv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sz="2400" dirty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Mart/April 2026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bs-Latn-BA" sz="2400" b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Opravdani trošak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do 300,00 € po učesniku, nezavisno od stvarnih troškova realizacije programa – podrška mentora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sr-Latn-ME" sz="1600" dirty="0">
                <a:solidFill>
                  <a:schemeClr val="bg2">
                    <a:lumMod val="25000"/>
                  </a:schemeClr>
                </a:solidFill>
              </a:rPr>
              <a:t>Isplata sredstava vrši se po realizaciji programa </a:t>
            </a:r>
          </a:p>
          <a:p>
            <a:r>
              <a:rPr lang="sr-Latn-ME" dirty="0"/>
              <a:t>	</a:t>
            </a:r>
            <a:endParaRPr lang="bs-Latn-BA" sz="1600" dirty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Izvođač programa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Pravno ili fizičko lice koje djelatnost obavlja u privatnom sektoru, koji je registrovan za obavljanje djelatnosti, najmanje 12 mjeseci prije dana raspisivanja konkursa</a:t>
            </a: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lvl="0" algn="just"/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A4A823-9995-573E-9E46-8E7686EA6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23" y="256674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4252835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572F2-838B-CBFD-3BD0-CFA299ACA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9E44B-E264-DF6D-AC80-7B50D0BF3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265" y="2158165"/>
            <a:ext cx="4808624" cy="48319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s-Latn-BA" sz="2600" b="1" dirty="0">
                <a:solidFill>
                  <a:schemeClr val="bg2">
                    <a:lumMod val="50000"/>
                  </a:schemeClr>
                </a:solidFill>
              </a:rPr>
              <a:t>Kome je program namijenjen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sz="1700" dirty="0">
                <a:solidFill>
                  <a:schemeClr val="bg2">
                    <a:lumMod val="25000"/>
                  </a:schemeClr>
                </a:solidFill>
              </a:rPr>
              <a:t>	75 lica ženskog pola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s-Latn-BA" sz="1700" dirty="0">
                <a:solidFill>
                  <a:schemeClr val="bg2">
                    <a:lumMod val="25000"/>
                  </a:schemeClr>
                </a:solidFill>
              </a:rPr>
              <a:t>prijavljene u evidenciju Zavoda najkraće 12 mjeseci prije dana uključivanja u program,bez ili sa završenom osnovnom školom, pripadnice RE populacije. </a:t>
            </a:r>
          </a:p>
          <a:p>
            <a:pPr lvl="0" algn="just">
              <a:buFont typeface="Wingdings" panose="05000000000000000000" pitchFamily="2" charset="2"/>
              <a:buChar char="§"/>
            </a:pPr>
            <a:endParaRPr lang="bs-Latn-BA" sz="1700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bs-Latn-BA" sz="17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bs-Latn-BA" sz="2600" b="1" dirty="0">
                <a:solidFill>
                  <a:schemeClr val="bg2">
                    <a:lumMod val="50000"/>
                  </a:schemeClr>
                </a:solidFill>
              </a:rPr>
              <a:t>Opredijeljena sredstva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sz="1700" dirty="0">
                <a:solidFill>
                  <a:schemeClr val="bg2">
                    <a:lumMod val="25000"/>
                  </a:schemeClr>
                </a:solidFill>
              </a:rPr>
              <a:t>327,970.00 €  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sz="1700" dirty="0">
                <a:solidFill>
                  <a:schemeClr val="bg2">
                    <a:lumMod val="25000"/>
                  </a:schemeClr>
                </a:solidFill>
              </a:rPr>
              <a:t>(finansijska podrška Zavoda podrazumijeva do 50% ugovorenog trajanja programa)</a:t>
            </a:r>
          </a:p>
          <a:p>
            <a:pPr lvl="0" algn="just">
              <a:buFont typeface="Wingdings" panose="05000000000000000000" pitchFamily="2" charset="2"/>
              <a:buChar char="§"/>
            </a:pPr>
            <a:endParaRPr lang="bs-Latn-BA" sz="17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sr-Latn-ME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508EC7-7825-1F33-7CE4-DBE7299FB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45" y="256674"/>
            <a:ext cx="9885944" cy="1628775"/>
          </a:xfrm>
        </p:spPr>
        <p:txBody>
          <a:bodyPr>
            <a:noAutofit/>
          </a:bodyPr>
          <a:lstStyle/>
          <a:p>
            <a:pPr algn="ctr"/>
            <a:r>
              <a:rPr lang="pl-PL" sz="2400" b="1" dirty="0">
                <a:solidFill>
                  <a:schemeClr val="tx1"/>
                </a:solidFill>
              </a:rPr>
              <a:t>OSPOSOBLJAVANJE ŽENA ZA ZAPOŠLJAVANJE NA POSLOVIMA KOJI SE TRADICIONALNO SMATRAJU MUŠKIM </a:t>
            </a:r>
            <a:br>
              <a:rPr lang="pl-PL" sz="2400" b="1" i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pl-PL" sz="2400" b="1" i="1" dirty="0">
                <a:solidFill>
                  <a:schemeClr val="bg2">
                    <a:lumMod val="25000"/>
                  </a:schemeClr>
                </a:solidFill>
              </a:rPr>
              <a:t>Radom do kvalifikacije</a:t>
            </a:r>
            <a:br>
              <a:rPr lang="pl-PL" sz="2800" b="1" i="1" dirty="0">
                <a:solidFill>
                  <a:schemeClr val="bg2">
                    <a:lumMod val="50000"/>
                  </a:schemeClr>
                </a:solidFill>
              </a:rPr>
            </a:br>
            <a:endParaRPr lang="en-US" sz="2800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E6F03D-5F57-4173-72EF-79ACA52012BF}"/>
              </a:ext>
            </a:extLst>
          </p:cNvPr>
          <p:cNvSpPr txBox="1"/>
          <p:nvPr/>
        </p:nvSpPr>
        <p:spPr>
          <a:xfrm>
            <a:off x="6096000" y="1885449"/>
            <a:ext cx="480862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Kada se očekuje javni poziv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  April 2026.</a:t>
            </a:r>
          </a:p>
          <a:p>
            <a:pPr>
              <a:buFont typeface="Wingdings" panose="05000000000000000000" pitchFamily="2" charset="2"/>
              <a:buChar char="§"/>
            </a:pPr>
            <a:endParaRPr lang="bs-Latn-BA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Trajanje programa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  Do 12 mjeseci  (osposobljavanje do 4 mjeseca +     </a:t>
            </a:r>
          </a:p>
          <a:p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    ugovor o radu za samostalno obavljanje poslova </a:t>
            </a:r>
          </a:p>
          <a:p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    radnog mjesta u duplo dužem trajanju od </a:t>
            </a:r>
          </a:p>
          <a:p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    perioda osposobljavanja u duplo dužem </a:t>
            </a:r>
          </a:p>
          <a:p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    trajanju)</a:t>
            </a:r>
          </a:p>
          <a:p>
            <a:pPr>
              <a:buFont typeface="Wingdings" panose="05000000000000000000" pitchFamily="2" charset="2"/>
              <a:buChar char="§"/>
            </a:pPr>
            <a:endParaRPr lang="bs-Latn-BA" sz="2800" dirty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Izvođač programa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Poslodavac – realno radno okruženje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A5C91A-0052-A61B-B374-9B4EDCB794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4623" y="5614859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226314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531" y="1030941"/>
            <a:ext cx="9150528" cy="1272988"/>
          </a:xfrm>
        </p:spPr>
        <p:txBody>
          <a:bodyPr>
            <a:normAutofit/>
          </a:bodyPr>
          <a:lstStyle/>
          <a:p>
            <a:pPr algn="ctr"/>
            <a:r>
              <a:rPr lang="sr-Latn-ME" sz="3000" b="1" dirty="0">
                <a:solidFill>
                  <a:schemeClr val="bg2">
                    <a:lumMod val="50000"/>
                  </a:schemeClr>
                </a:solidFill>
              </a:rPr>
              <a:t>Opravdani troškovi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82588"/>
            <a:ext cx="8809566" cy="4506135"/>
          </a:xfrm>
        </p:spPr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bs-Latn-BA" dirty="0"/>
              <a:t>Finansijska podrška Zavoda u realizaciji programa nije uslovljena stvarnim troškovima izvođača već brojem učesnika, radnim mjestom na kojem se učesnik zapošljava, dužinom trajanja radnog vremena u radnoj sedmici i na mjesečnom nivou iznosi:</a:t>
            </a:r>
            <a:endParaRPr lang="sr-Latn-ME" dirty="0"/>
          </a:p>
          <a:p>
            <a:pPr lvl="0" algn="just"/>
            <a:r>
              <a:rPr lang="bs-Latn-BA" dirty="0"/>
              <a:t>do 677,00 € po učesniku koji se osposobljava i zapošljava na radnom mjestu za koje je predviđen I,II, II, IV ili V nivo obrazovanja, na puno radno vrijeme;</a:t>
            </a:r>
            <a:endParaRPr lang="sr-Latn-ME" dirty="0"/>
          </a:p>
          <a:p>
            <a:pPr lvl="0" algn="just"/>
            <a:r>
              <a:rPr lang="bs-Latn-BA" dirty="0"/>
              <a:t>do 350,00 € po učesniku koji se osposobljava i zapošljava na radnom mjestu za koje je predviđen I,II, II, IV ili V nivo obrazovanja, na nepuno radno vrijeme;</a:t>
            </a:r>
            <a:endParaRPr lang="sr-Latn-ME" dirty="0"/>
          </a:p>
          <a:p>
            <a:pPr lvl="0" algn="just"/>
            <a:r>
              <a:rPr lang="bs-Latn-BA" dirty="0"/>
              <a:t>do 925,00 € po učesniku koji se osposobljava i zapošljava na radnom mjestu za koje je predviđen Vi ili VII nivo obrazovanja, na puno radno vrijeme;</a:t>
            </a:r>
            <a:endParaRPr lang="sr-Latn-ME" dirty="0"/>
          </a:p>
          <a:p>
            <a:pPr lvl="0" algn="just"/>
            <a:r>
              <a:rPr lang="bs-Latn-BA" dirty="0"/>
              <a:t>do 465,00 € po učesniku koji se osposobljava i zapošljava na radnom mjestu za koje je predviđen Vi ili VII nivo obrazovanja, na nepuno radno vrijeme;</a:t>
            </a:r>
            <a:endParaRPr lang="sr-Latn-ME" dirty="0"/>
          </a:p>
          <a:p>
            <a:pPr lvl="0" algn="just"/>
            <a:r>
              <a:rPr lang="bs-Latn-BA" dirty="0"/>
              <a:t>do 250,00 € za troškove mentorstva, materijalne i druge troškove potrebne za realizaciju programa, nezavisno od ukupnog broja učesnika i angažovanih mentora.</a:t>
            </a:r>
            <a:endParaRPr lang="sr-Latn-ME" dirty="0"/>
          </a:p>
          <a:p>
            <a:pPr marL="0" indent="0" algn="just">
              <a:buNone/>
            </a:pPr>
            <a:endParaRPr lang="sr-Latn-ME" sz="1800" kern="100" spc="25" dirty="0">
              <a:solidFill>
                <a:schemeClr val="bg2">
                  <a:lumMod val="25000"/>
                </a:schemeClr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lvl="0" indent="0" algn="just">
              <a:buNone/>
            </a:pPr>
            <a:endParaRPr lang="en-US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EFAACE-D90E-F691-1988-04D1F4BF6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033" y="288880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3980C-DA04-1B81-B9E2-114E6C0DF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7159D-EEFF-35A4-0EF6-33EBFE6BC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2" y="1673099"/>
            <a:ext cx="4808624" cy="483197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Kome je program namijenjen</a:t>
            </a:r>
          </a:p>
          <a:p>
            <a:pPr marL="0" lvl="0" indent="0" algn="just">
              <a:buNone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60 lica ženskog pola kojima je nedostatak znanja, vještina i sposobnosti za obavljanje poslova određenih zanimanja prepreka pri zapošljavanju, a koje su: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prijavljene u evidenciju Zavoda najkraće 12 mjeseci prije dana uključivanja u program;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bez ili sa završenom osnovnom školom;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pripadnice RE populacije. </a:t>
            </a:r>
          </a:p>
          <a:p>
            <a:pPr marL="0" lvl="0" indent="0" algn="just">
              <a:buNone/>
            </a:pPr>
            <a:endParaRPr lang="bs-Latn-BA" sz="1600" dirty="0">
              <a:solidFill>
                <a:schemeClr val="bg2">
                  <a:lumMod val="25000"/>
                </a:schemeClr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I modul – upoznavanje sa radnim mjestom za 60 učesnica i 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II modul - osposobljavanje i zapošljavanje za najmanje 50% učesnica prvog programskog modula, tj. 30 lica. </a:t>
            </a:r>
          </a:p>
          <a:p>
            <a:pPr marL="0" lvl="0" indent="0" algn="just">
              <a:buNone/>
            </a:pPr>
            <a:endParaRPr lang="bs-Latn-BA" sz="1600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bs-Latn-BA" sz="16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Opredijeljena sredstva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	 121,050.00 € </a:t>
            </a:r>
          </a:p>
          <a:p>
            <a:pPr marL="0" lvl="0" indent="0" algn="just">
              <a:buNone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sr-Latn-ME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0EAD5C-7720-5FEC-EB52-914653E6A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751" y="44324"/>
            <a:ext cx="9505948" cy="1628775"/>
          </a:xfrm>
        </p:spPr>
        <p:txBody>
          <a:bodyPr>
            <a:normAutofit/>
          </a:bodyPr>
          <a:lstStyle/>
          <a:p>
            <a:pPr algn="ctr"/>
            <a:br>
              <a:rPr lang="pl-PL" sz="30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pl-PL" b="1" i="1" dirty="0">
                <a:solidFill>
                  <a:schemeClr val="bg2">
                    <a:lumMod val="25000"/>
                  </a:schemeClr>
                </a:solidFill>
              </a:rPr>
              <a:t>Program uključivanja žena na tržište rada </a:t>
            </a:r>
            <a:endParaRPr lang="en-US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F306A0-A9A7-8B0A-7276-FAFD1EA809CC}"/>
              </a:ext>
            </a:extLst>
          </p:cNvPr>
          <p:cNvSpPr txBox="1"/>
          <p:nvPr/>
        </p:nvSpPr>
        <p:spPr>
          <a:xfrm>
            <a:off x="5939588" y="1673099"/>
            <a:ext cx="4808623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Trajanje programa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 I modul – 1 mjesec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sz="1600" dirty="0">
                <a:solidFill>
                  <a:schemeClr val="bg2">
                    <a:lumMod val="25000"/>
                  </a:schemeClr>
                </a:solidFill>
              </a:rPr>
              <a:t>II modul – do 6 mjeseci (mogućnost mentora za max 4 učesnika)</a:t>
            </a:r>
          </a:p>
          <a:p>
            <a:pPr>
              <a:buFont typeface="Wingdings" panose="05000000000000000000" pitchFamily="2" charset="2"/>
              <a:buChar char="§"/>
            </a:pPr>
            <a:endParaRPr lang="bs-Latn-BA" sz="1600" dirty="0">
              <a:solidFill>
                <a:schemeClr val="bg2">
                  <a:lumMod val="25000"/>
                </a:schemeClr>
              </a:solidFill>
            </a:endParaRPr>
          </a:p>
          <a:p>
            <a:endParaRPr lang="bs-Latn-BA" sz="1600" dirty="0">
              <a:solidFill>
                <a:schemeClr val="bg2">
                  <a:lumMod val="25000"/>
                </a:schemeClr>
              </a:solidFill>
            </a:endParaRPr>
          </a:p>
          <a:p>
            <a:endParaRPr lang="bs-Latn-BA" sz="2800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bs-Latn-BA" sz="2800" b="1" dirty="0">
                <a:solidFill>
                  <a:schemeClr val="bg2">
                    <a:lumMod val="50000"/>
                  </a:schemeClr>
                </a:solidFill>
              </a:rPr>
              <a:t>K</a:t>
            </a:r>
            <a:r>
              <a:rPr lang="bs-Latn-BA" sz="2400" b="1" dirty="0">
                <a:solidFill>
                  <a:schemeClr val="bg2">
                    <a:lumMod val="50000"/>
                  </a:schemeClr>
                </a:solidFill>
              </a:rPr>
              <a:t>ada se očekuje javni poziv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bs-Latn-BA" sz="2400" dirty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bs-Latn-BA" sz="2000" dirty="0">
                <a:solidFill>
                  <a:schemeClr val="bg2">
                    <a:lumMod val="25000"/>
                  </a:schemeClr>
                </a:solidFill>
              </a:rPr>
              <a:t>Mart</a:t>
            </a: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 2026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bs-Latn-BA" sz="2800" b="1" dirty="0">
              <a:solidFill>
                <a:schemeClr val="bg2">
                  <a:lumMod val="50000"/>
                </a:schemeClr>
              </a:solidFill>
            </a:endParaRPr>
          </a:p>
          <a:p>
            <a:pPr lvl="0" algn="just"/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bs-Latn-BA" sz="2800" b="1" dirty="0">
                <a:solidFill>
                  <a:schemeClr val="bg2">
                    <a:lumMod val="50000"/>
                  </a:schemeClr>
                </a:solidFill>
              </a:rPr>
              <a:t>Izvođač programa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bs-Latn-BA" dirty="0">
                <a:solidFill>
                  <a:schemeClr val="bg2">
                    <a:lumMod val="25000"/>
                  </a:schemeClr>
                </a:solidFill>
              </a:rPr>
              <a:t>Poslodavac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endParaRPr lang="bs-Latn-BA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EF95EB-C415-21CA-0A7B-F3F6603A80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2907" y="5606838"/>
            <a:ext cx="1058778" cy="105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277434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4429</TotalTime>
  <Words>3339</Words>
  <Application>Microsoft Office PowerPoint</Application>
  <PresentationFormat>Widescreen</PresentationFormat>
  <Paragraphs>381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Symbol</vt:lpstr>
      <vt:lpstr>Tahoma</vt:lpstr>
      <vt:lpstr>Trebuchet MS</vt:lpstr>
      <vt:lpstr>Wingdings</vt:lpstr>
      <vt:lpstr>Wingdings 3</vt:lpstr>
      <vt:lpstr>Facet</vt:lpstr>
      <vt:lpstr>                             KATALOG MJERA I PROGRAMA AKTIVNE POLITIKE ZAPOŠLJAVANJA   Zavod za zapošljavanje Crne Gore Sektor za mjere aktivne politike zapošljavanja </vt:lpstr>
      <vt:lpstr>MJERE AKTIVNE POLITIKE ZAPOŠLJAVANJA </vt:lpstr>
      <vt:lpstr>PowerPoint Presentation</vt:lpstr>
      <vt:lpstr>PowerPoint Presentation</vt:lpstr>
      <vt:lpstr>OBRAZOVANJE I OSPOSOBLJAVANJE ODRASLIH  Znanje za zapošljivost </vt:lpstr>
      <vt:lpstr>OSPOSOBLJAVANJE Radna praksa –Karijerni start </vt:lpstr>
      <vt:lpstr>OSPOSOBLJAVANJE ŽENA ZA ZAPOŠLJAVANJE NA POSLOVIMA KOJI SE TRADICIONALNO SMATRAJU MUŠKIM  Radom do kvalifikacije </vt:lpstr>
      <vt:lpstr>Opravdani troškovi </vt:lpstr>
      <vt:lpstr> Program uključivanja žena na tržište rada </vt:lpstr>
      <vt:lpstr>Opravdani troškovi </vt:lpstr>
      <vt:lpstr>OSPOSOBLJAVANJE KOD POSLODAVCA Integracija u svijet rada - MOP </vt:lpstr>
      <vt:lpstr>Opravdani troškovi </vt:lpstr>
      <vt:lpstr>OSPOSOBLJAVANJE KOD POSLODAVCA Sticanje prvog radnog iskustva - MOP </vt:lpstr>
      <vt:lpstr>Opravdani troškovi </vt:lpstr>
      <vt:lpstr>PowerPoint Presentation</vt:lpstr>
      <vt:lpstr>PowerPoint Presentation</vt:lpstr>
      <vt:lpstr> Next Job - aktivacija </vt:lpstr>
      <vt:lpstr>Opravdani troškovi </vt:lpstr>
      <vt:lpstr> Next Job - Ona </vt:lpstr>
      <vt:lpstr>Opravdani troškovi </vt:lpstr>
      <vt:lpstr>PowerPoint Presentation</vt:lpstr>
      <vt:lpstr> Start2grow - Žene za zeleni klik </vt:lpstr>
      <vt:lpstr>       Start2grow - Zeleni klik za aktivaciju  </vt:lpstr>
      <vt:lpstr> Program podrške budućim preduzetnicima i osnivačima drugih oblika obavljanja privredne djelatnosti  </vt:lpstr>
      <vt:lpstr>PowerPoint Presentation</vt:lpstr>
      <vt:lpstr> Aktivni u zajednici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MALIKOVICI</dc:creator>
  <cp:lastModifiedBy>sanja.petrovic</cp:lastModifiedBy>
  <cp:revision>366</cp:revision>
  <cp:lastPrinted>2025-12-01T08:49:44Z</cp:lastPrinted>
  <dcterms:created xsi:type="dcterms:W3CDTF">2020-12-06T09:26:25Z</dcterms:created>
  <dcterms:modified xsi:type="dcterms:W3CDTF">2026-02-18T20:46:27Z</dcterms:modified>
</cp:coreProperties>
</file>