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panose="020B0604020202020204"/>
      <p:regular r:id="rId18"/>
    </p:embeddedFont>
    <p:embeddedFont>
      <p:font typeface="Arimo Bold" panose="020B0704020202020204"/>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7" autoAdjust="0"/>
    <p:restoredTop sz="94608" autoAdjust="0"/>
  </p:normalViewPr>
  <p:slideViewPr>
    <p:cSldViewPr>
      <p:cViewPr varScale="1">
        <p:scale>
          <a:sx n="65" d="100"/>
          <a:sy n="65" d="100"/>
        </p:scale>
        <p:origin x="224"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100000">
            <a:off x="2289224" y="2230618"/>
            <a:ext cx="1815824" cy="761259"/>
            <a:chOff x="0" y="0"/>
            <a:chExt cx="2421098" cy="1015012"/>
          </a:xfrm>
        </p:grpSpPr>
        <p:sp>
          <p:nvSpPr>
            <p:cNvPr id="3" name="Freeform 3"/>
            <p:cNvSpPr/>
            <p:nvPr/>
          </p:nvSpPr>
          <p:spPr>
            <a:xfrm>
              <a:off x="0" y="0"/>
              <a:ext cx="2421128" cy="1014984"/>
            </a:xfrm>
            <a:custGeom>
              <a:avLst/>
              <a:gdLst/>
              <a:ahLst/>
              <a:cxnLst/>
              <a:rect l="l" t="t" r="r" b="b"/>
              <a:pathLst>
                <a:path w="2421128" h="1014984">
                  <a:moveTo>
                    <a:pt x="2421128" y="1014984"/>
                  </a:moveTo>
                  <a:lnTo>
                    <a:pt x="676402" y="1014984"/>
                  </a:lnTo>
                  <a:lnTo>
                    <a:pt x="0" y="0"/>
                  </a:lnTo>
                  <a:lnTo>
                    <a:pt x="1744726" y="0"/>
                  </a:lnTo>
                  <a:lnTo>
                    <a:pt x="2421128" y="1014984"/>
                  </a:lnTo>
                  <a:close/>
                </a:path>
              </a:pathLst>
            </a:custGeom>
            <a:solidFill>
              <a:srgbClr val="E72929"/>
            </a:solidFill>
          </p:spPr>
          <p:txBody>
            <a:bodyPr/>
            <a:lstStyle/>
            <a:p>
              <a:endParaRPr lang="en-ME"/>
            </a:p>
          </p:txBody>
        </p:sp>
      </p:grpSp>
      <p:grpSp>
        <p:nvGrpSpPr>
          <p:cNvPr id="4" name="Group 4"/>
          <p:cNvGrpSpPr/>
          <p:nvPr/>
        </p:nvGrpSpPr>
        <p:grpSpPr>
          <a:xfrm>
            <a:off x="5460" y="0"/>
            <a:ext cx="2579880" cy="2400301"/>
            <a:chOff x="0" y="0"/>
            <a:chExt cx="3439840" cy="3200402"/>
          </a:xfrm>
        </p:grpSpPr>
        <p:sp>
          <p:nvSpPr>
            <p:cNvPr id="5" name="Freeform 5"/>
            <p:cNvSpPr/>
            <p:nvPr/>
          </p:nvSpPr>
          <p:spPr>
            <a:xfrm>
              <a:off x="0" y="0"/>
              <a:ext cx="3439795" cy="3200400"/>
            </a:xfrm>
            <a:custGeom>
              <a:avLst/>
              <a:gdLst/>
              <a:ahLst/>
              <a:cxnLst/>
              <a:rect l="l" t="t" r="r" b="b"/>
              <a:pathLst>
                <a:path w="3439795" h="3200400">
                  <a:moveTo>
                    <a:pt x="0" y="0"/>
                  </a:moveTo>
                  <a:lnTo>
                    <a:pt x="1435481" y="0"/>
                  </a:lnTo>
                  <a:lnTo>
                    <a:pt x="3439795" y="2004441"/>
                  </a:lnTo>
                  <a:lnTo>
                    <a:pt x="3200400" y="3200400"/>
                  </a:lnTo>
                  <a:lnTo>
                    <a:pt x="0" y="0"/>
                  </a:lnTo>
                  <a:close/>
                </a:path>
              </a:pathLst>
            </a:custGeom>
            <a:solidFill>
              <a:srgbClr val="E72929"/>
            </a:solidFill>
          </p:spPr>
          <p:txBody>
            <a:bodyPr/>
            <a:lstStyle/>
            <a:p>
              <a:endParaRPr lang="en-ME"/>
            </a:p>
          </p:txBody>
        </p:sp>
      </p:grpSp>
      <p:grpSp>
        <p:nvGrpSpPr>
          <p:cNvPr id="8" name="Group 8"/>
          <p:cNvGrpSpPr/>
          <p:nvPr/>
        </p:nvGrpSpPr>
        <p:grpSpPr>
          <a:xfrm>
            <a:off x="0" y="5999230"/>
            <a:ext cx="8903246" cy="4287770"/>
            <a:chOff x="0" y="0"/>
            <a:chExt cx="11870994" cy="5717026"/>
          </a:xfrm>
        </p:grpSpPr>
        <p:sp>
          <p:nvSpPr>
            <p:cNvPr id="9" name="Freeform 9"/>
            <p:cNvSpPr/>
            <p:nvPr/>
          </p:nvSpPr>
          <p:spPr>
            <a:xfrm>
              <a:off x="0" y="0"/>
              <a:ext cx="11870944" cy="5717032"/>
            </a:xfrm>
            <a:custGeom>
              <a:avLst/>
              <a:gdLst/>
              <a:ahLst/>
              <a:cxnLst/>
              <a:rect l="l" t="t" r="r" b="b"/>
              <a:pathLst>
                <a:path w="11870944" h="5717032">
                  <a:moveTo>
                    <a:pt x="6153912" y="0"/>
                  </a:moveTo>
                  <a:lnTo>
                    <a:pt x="11870944" y="5717032"/>
                  </a:lnTo>
                  <a:lnTo>
                    <a:pt x="0" y="5717032"/>
                  </a:lnTo>
                  <a:lnTo>
                    <a:pt x="0" y="1232027"/>
                  </a:lnTo>
                  <a:close/>
                </a:path>
              </a:pathLst>
            </a:custGeom>
            <a:gradFill rotWithShape="1">
              <a:gsLst>
                <a:gs pos="0">
                  <a:srgbClr val="E72929">
                    <a:alpha val="100000"/>
                  </a:srgbClr>
                </a:gs>
                <a:gs pos="100000">
                  <a:srgbClr val="E72929">
                    <a:alpha val="100000"/>
                  </a:srgbClr>
                </a:gs>
              </a:gsLst>
              <a:lin ang="0"/>
            </a:gradFill>
          </p:spPr>
          <p:txBody>
            <a:bodyPr/>
            <a:lstStyle/>
            <a:p>
              <a:endParaRPr lang="en-ME"/>
            </a:p>
          </p:txBody>
        </p:sp>
      </p:grpSp>
      <p:sp>
        <p:nvSpPr>
          <p:cNvPr id="10" name="Freeform 10"/>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sp>
        <p:nvSpPr>
          <p:cNvPr id="11" name="Freeform 11"/>
          <p:cNvSpPr/>
          <p:nvPr/>
        </p:nvSpPr>
        <p:spPr>
          <a:xfrm>
            <a:off x="8346654" y="22835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
        <p:nvSpPr>
          <p:cNvPr id="12" name="TextBox 12"/>
          <p:cNvSpPr txBox="1"/>
          <p:nvPr/>
        </p:nvSpPr>
        <p:spPr>
          <a:xfrm>
            <a:off x="6193156" y="5999230"/>
            <a:ext cx="10138712" cy="491481"/>
          </a:xfrm>
          <a:prstGeom prst="rect">
            <a:avLst/>
          </a:prstGeom>
        </p:spPr>
        <p:txBody>
          <a:bodyPr wrap="square" lIns="0" tIns="0" rIns="0" bIns="0" rtlCol="0" anchor="t">
            <a:spAutoFit/>
          </a:bodyPr>
          <a:lstStyle/>
          <a:p>
            <a:pPr>
              <a:lnSpc>
                <a:spcPts val="4200"/>
              </a:lnSpc>
            </a:pPr>
            <a:r>
              <a:rPr lang="en-US" sz="3000" dirty="0">
                <a:solidFill>
                  <a:srgbClr val="000000"/>
                </a:solidFill>
                <a:latin typeface="Arimo"/>
                <a:ea typeface="Arimo"/>
                <a:cs typeface="Arimo"/>
                <a:sym typeface="Arimo"/>
              </a:rPr>
              <a:t>Building a modern data-driven public employment service</a:t>
            </a:r>
          </a:p>
        </p:txBody>
      </p:sp>
      <p:sp>
        <p:nvSpPr>
          <p:cNvPr id="6" name="TextBox 5">
            <a:extLst>
              <a:ext uri="{FF2B5EF4-FFF2-40B4-BE49-F238E27FC236}">
                <a16:creationId xmlns:a16="http://schemas.microsoft.com/office/drawing/2014/main" id="{0CDED20B-C149-1DE2-4C19-CB93DD910572}"/>
              </a:ext>
            </a:extLst>
          </p:cNvPr>
          <p:cNvSpPr txBox="1"/>
          <p:nvPr/>
        </p:nvSpPr>
        <p:spPr>
          <a:xfrm>
            <a:off x="4953000" y="3292133"/>
            <a:ext cx="12115800" cy="2123658"/>
          </a:xfrm>
          <a:prstGeom prst="rect">
            <a:avLst/>
          </a:prstGeom>
          <a:noFill/>
        </p:spPr>
        <p:txBody>
          <a:bodyPr wrap="square" rtlCol="0">
            <a:spAutoFit/>
          </a:bodyPr>
          <a:lstStyle/>
          <a:p>
            <a:pPr algn="ctr"/>
            <a:r>
              <a:rPr lang="en-ME" sz="4400" b="1" dirty="0">
                <a:solidFill>
                  <a:srgbClr val="FF0000"/>
                </a:solidFill>
              </a:rPr>
              <a:t>DIGITAL REVOLUTION </a:t>
            </a:r>
          </a:p>
          <a:p>
            <a:pPr algn="ctr"/>
            <a:r>
              <a:rPr lang="en-ME" sz="4400" b="1" dirty="0">
                <a:solidFill>
                  <a:srgbClr val="FF0000"/>
                </a:solidFill>
              </a:rPr>
              <a:t>OF THE </a:t>
            </a:r>
          </a:p>
          <a:p>
            <a:pPr algn="ctr"/>
            <a:r>
              <a:rPr lang="en-ME" sz="4400" b="1" dirty="0">
                <a:solidFill>
                  <a:srgbClr val="FF0000"/>
                </a:solidFill>
              </a:rPr>
              <a:t>EMPLOYMENT AGENCY OF MONTENEGRO</a:t>
            </a:r>
          </a:p>
        </p:txBody>
      </p:sp>
      <p:sp>
        <p:nvSpPr>
          <p:cNvPr id="7" name="TextBox 6">
            <a:extLst>
              <a:ext uri="{FF2B5EF4-FFF2-40B4-BE49-F238E27FC236}">
                <a16:creationId xmlns:a16="http://schemas.microsoft.com/office/drawing/2014/main" id="{1CC8185B-6FA1-58A1-86FD-879C117AA29B}"/>
              </a:ext>
            </a:extLst>
          </p:cNvPr>
          <p:cNvSpPr txBox="1"/>
          <p:nvPr/>
        </p:nvSpPr>
        <p:spPr>
          <a:xfrm>
            <a:off x="15925800" y="9334500"/>
            <a:ext cx="1981200" cy="584775"/>
          </a:xfrm>
          <a:prstGeom prst="rect">
            <a:avLst/>
          </a:prstGeom>
          <a:noFill/>
        </p:spPr>
        <p:txBody>
          <a:bodyPr wrap="square" rtlCol="0">
            <a:spAutoFit/>
          </a:bodyPr>
          <a:lstStyle/>
          <a:p>
            <a:r>
              <a:rPr lang="en-ME" sz="3200" dirty="0"/>
              <a:t>May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337555"/>
            <a:ext cx="18288000" cy="4301316"/>
            <a:chOff x="0" y="0"/>
            <a:chExt cx="24384000" cy="5735088"/>
          </a:xfrm>
        </p:grpSpPr>
        <p:sp>
          <p:nvSpPr>
            <p:cNvPr id="3" name="Freeform 3"/>
            <p:cNvSpPr/>
            <p:nvPr/>
          </p:nvSpPr>
          <p:spPr>
            <a:xfrm>
              <a:off x="0" y="0"/>
              <a:ext cx="24384000" cy="5735066"/>
            </a:xfrm>
            <a:custGeom>
              <a:avLst/>
              <a:gdLst/>
              <a:ahLst/>
              <a:cxnLst/>
              <a:rect l="l" t="t" r="r" b="b"/>
              <a:pathLst>
                <a:path w="24384000" h="5735066">
                  <a:moveTo>
                    <a:pt x="20782535" y="0"/>
                  </a:moveTo>
                  <a:lnTo>
                    <a:pt x="24384000" y="3601466"/>
                  </a:lnTo>
                  <a:lnTo>
                    <a:pt x="24384000" y="5735066"/>
                  </a:lnTo>
                  <a:lnTo>
                    <a:pt x="0" y="5735066"/>
                  </a:lnTo>
                  <a:lnTo>
                    <a:pt x="0" y="4160647"/>
                  </a:lnTo>
                  <a:close/>
                </a:path>
              </a:pathLst>
            </a:custGeom>
            <a:solidFill>
              <a:srgbClr val="E72929"/>
            </a:solidFill>
          </p:spPr>
          <p:txBody>
            <a:bodyPr/>
            <a:lstStyle/>
            <a:p>
              <a:endParaRPr lang="en-ME"/>
            </a:p>
          </p:txBody>
        </p:sp>
      </p:grpSp>
      <p:sp>
        <p:nvSpPr>
          <p:cNvPr id="4" name="Freeform 4"/>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grpSp>
        <p:nvGrpSpPr>
          <p:cNvPr id="5" name="Group 5"/>
          <p:cNvGrpSpPr/>
          <p:nvPr/>
        </p:nvGrpSpPr>
        <p:grpSpPr>
          <a:xfrm rot="-672074">
            <a:off x="-326387" y="6675832"/>
            <a:ext cx="5298542" cy="2317588"/>
            <a:chOff x="0" y="0"/>
            <a:chExt cx="5098648" cy="2230154"/>
          </a:xfrm>
        </p:grpSpPr>
        <p:sp>
          <p:nvSpPr>
            <p:cNvPr id="6" name="Freeform 6"/>
            <p:cNvSpPr/>
            <p:nvPr/>
          </p:nvSpPr>
          <p:spPr>
            <a:xfrm>
              <a:off x="0" y="0"/>
              <a:ext cx="5098669" cy="2230120"/>
            </a:xfrm>
            <a:custGeom>
              <a:avLst/>
              <a:gdLst/>
              <a:ahLst/>
              <a:cxnLst/>
              <a:rect l="l" t="t" r="r" b="b"/>
              <a:pathLst>
                <a:path w="5098669" h="2230120">
                  <a:moveTo>
                    <a:pt x="2868549" y="0"/>
                  </a:moveTo>
                  <a:lnTo>
                    <a:pt x="5098669" y="2230120"/>
                  </a:lnTo>
                  <a:lnTo>
                    <a:pt x="0" y="2230120"/>
                  </a:lnTo>
                  <a:lnTo>
                    <a:pt x="0" y="574294"/>
                  </a:lnTo>
                  <a:close/>
                </a:path>
              </a:pathLst>
            </a:custGeom>
            <a:solidFill>
              <a:srgbClr val="F2F2F2">
                <a:alpha val="55686"/>
              </a:srgbClr>
            </a:solidFill>
          </p:spPr>
          <p:txBody>
            <a:bodyPr/>
            <a:lstStyle/>
            <a:p>
              <a:endParaRPr lang="en-ME"/>
            </a:p>
          </p:txBody>
        </p:sp>
      </p:grpSp>
      <p:sp>
        <p:nvSpPr>
          <p:cNvPr id="7" name="TextBox 7"/>
          <p:cNvSpPr txBox="1"/>
          <p:nvPr/>
        </p:nvSpPr>
        <p:spPr>
          <a:xfrm>
            <a:off x="863113" y="1828592"/>
            <a:ext cx="12479005" cy="585994"/>
          </a:xfrm>
          <a:prstGeom prst="rect">
            <a:avLst/>
          </a:prstGeom>
        </p:spPr>
        <p:txBody>
          <a:bodyPr lIns="0" tIns="0" rIns="0" bIns="0" rtlCol="0" anchor="t">
            <a:spAutoFit/>
          </a:bodyPr>
          <a:lstStyle/>
          <a:p>
            <a:pPr algn="l">
              <a:lnSpc>
                <a:spcPts val="5040"/>
              </a:lnSpc>
            </a:pPr>
            <a:r>
              <a:rPr lang="en-US" sz="3600" b="1" dirty="0">
                <a:solidFill>
                  <a:srgbClr val="E72929"/>
                </a:solidFill>
                <a:latin typeface="Arimo Bold"/>
                <a:ea typeface="Arimo Bold"/>
                <a:cs typeface="Arimo Bold"/>
                <a:sym typeface="Arimo Bold"/>
              </a:rPr>
              <a:t>INTEROPERABILITY   as a key pillar of transformation</a:t>
            </a:r>
          </a:p>
        </p:txBody>
      </p:sp>
      <p:sp>
        <p:nvSpPr>
          <p:cNvPr id="8" name="TextBox 8"/>
          <p:cNvSpPr txBox="1"/>
          <p:nvPr/>
        </p:nvSpPr>
        <p:spPr>
          <a:xfrm>
            <a:off x="863113" y="3174827"/>
            <a:ext cx="11840236" cy="2841328"/>
          </a:xfrm>
          <a:prstGeom prst="rect">
            <a:avLst/>
          </a:prstGeom>
        </p:spPr>
        <p:txBody>
          <a:bodyPr lIns="0" tIns="0" rIns="0" bIns="0" rtlCol="0" anchor="t">
            <a:spAutoFit/>
          </a:bodyPr>
          <a:lstStyle/>
          <a:p>
            <a:pPr algn="just">
              <a:lnSpc>
                <a:spcPts val="3809"/>
              </a:lnSpc>
            </a:pPr>
            <a:r>
              <a:rPr lang="en-US" sz="2380">
                <a:solidFill>
                  <a:srgbClr val="000000"/>
                </a:solidFill>
                <a:latin typeface="Arimo"/>
                <a:ea typeface="Arimo"/>
                <a:cs typeface="Arimo"/>
                <a:sym typeface="Arimo"/>
              </a:rPr>
              <a:t>The project specification identified interoperability as a mandatory requirement of the future system. This means that the system was not designed solely as an internal Agency application, but as part of a broader public administration ecosystem. Integration with relevant registries enables more up-to-date data, fewer errors, faster decision-making and reduced administrative burden for both citizens and employees.</a:t>
            </a:r>
          </a:p>
          <a:p>
            <a:pPr algn="just">
              <a:lnSpc>
                <a:spcPts val="3809"/>
              </a:lnSpc>
            </a:pPr>
            <a:endParaRPr lang="en-US" sz="2380">
              <a:solidFill>
                <a:srgbClr val="000000"/>
              </a:solidFill>
              <a:latin typeface="Arimo"/>
              <a:ea typeface="Arimo"/>
              <a:cs typeface="Arimo"/>
              <a:sym typeface="Arimo"/>
            </a:endParaRPr>
          </a:p>
        </p:txBody>
      </p:sp>
      <p:sp>
        <p:nvSpPr>
          <p:cNvPr id="9" name="Freeform 9"/>
          <p:cNvSpPr/>
          <p:nvPr/>
        </p:nvSpPr>
        <p:spPr>
          <a:xfrm>
            <a:off x="8767372" y="22835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7694516" cy="3203790"/>
            <a:chOff x="0" y="0"/>
            <a:chExt cx="23592688" cy="4271720"/>
          </a:xfrm>
        </p:grpSpPr>
        <p:sp>
          <p:nvSpPr>
            <p:cNvPr id="3" name="Freeform 3"/>
            <p:cNvSpPr/>
            <p:nvPr/>
          </p:nvSpPr>
          <p:spPr>
            <a:xfrm>
              <a:off x="0" y="0"/>
              <a:ext cx="23592662" cy="4271772"/>
            </a:xfrm>
            <a:custGeom>
              <a:avLst/>
              <a:gdLst/>
              <a:ahLst/>
              <a:cxnLst/>
              <a:rect l="l" t="t" r="r" b="b"/>
              <a:pathLst>
                <a:path w="23592662" h="4271772">
                  <a:moveTo>
                    <a:pt x="0" y="0"/>
                  </a:moveTo>
                  <a:lnTo>
                    <a:pt x="23592662" y="0"/>
                  </a:lnTo>
                  <a:lnTo>
                    <a:pt x="2255393" y="4271772"/>
                  </a:lnTo>
                  <a:lnTo>
                    <a:pt x="0" y="2016379"/>
                  </a:lnTo>
                  <a:close/>
                </a:path>
              </a:pathLst>
            </a:custGeom>
            <a:solidFill>
              <a:srgbClr val="E72929"/>
            </a:solidFill>
          </p:spPr>
          <p:txBody>
            <a:bodyPr/>
            <a:lstStyle/>
            <a:p>
              <a:endParaRPr lang="en-ME"/>
            </a:p>
          </p:txBody>
        </p:sp>
      </p:grpSp>
      <p:grpSp>
        <p:nvGrpSpPr>
          <p:cNvPr id="4" name="Group 4"/>
          <p:cNvGrpSpPr/>
          <p:nvPr/>
        </p:nvGrpSpPr>
        <p:grpSpPr>
          <a:xfrm>
            <a:off x="13540154" y="0"/>
            <a:ext cx="4747847" cy="3203790"/>
            <a:chOff x="0" y="0"/>
            <a:chExt cx="6330462" cy="4271720"/>
          </a:xfrm>
        </p:grpSpPr>
        <p:sp>
          <p:nvSpPr>
            <p:cNvPr id="5" name="Freeform 5"/>
            <p:cNvSpPr/>
            <p:nvPr/>
          </p:nvSpPr>
          <p:spPr>
            <a:xfrm>
              <a:off x="0" y="0"/>
              <a:ext cx="6330442" cy="4271772"/>
            </a:xfrm>
            <a:custGeom>
              <a:avLst/>
              <a:gdLst/>
              <a:ahLst/>
              <a:cxnLst/>
              <a:rect l="l" t="t" r="r" b="b"/>
              <a:pathLst>
                <a:path w="6330442" h="4271772">
                  <a:moveTo>
                    <a:pt x="0" y="0"/>
                  </a:moveTo>
                  <a:lnTo>
                    <a:pt x="6330442" y="0"/>
                  </a:lnTo>
                  <a:lnTo>
                    <a:pt x="6330442" y="3859530"/>
                  </a:lnTo>
                  <a:lnTo>
                    <a:pt x="4271772" y="4271772"/>
                  </a:lnTo>
                  <a:close/>
                </a:path>
              </a:pathLst>
            </a:custGeom>
            <a:solidFill>
              <a:srgbClr val="E72929"/>
            </a:solidFill>
          </p:spPr>
          <p:txBody>
            <a:bodyPr/>
            <a:lstStyle/>
            <a:p>
              <a:endParaRPr lang="en-ME"/>
            </a:p>
          </p:txBody>
        </p:sp>
      </p:grpSp>
      <p:sp>
        <p:nvSpPr>
          <p:cNvPr id="6" name="Freeform 6"/>
          <p:cNvSpPr/>
          <p:nvPr/>
        </p:nvSpPr>
        <p:spPr>
          <a:xfrm>
            <a:off x="11530685" y="8539314"/>
            <a:ext cx="6411660" cy="1437971"/>
          </a:xfrm>
          <a:custGeom>
            <a:avLst/>
            <a:gdLst/>
            <a:ahLst/>
            <a:cxnLst/>
            <a:rect l="l" t="t" r="r" b="b"/>
            <a:pathLst>
              <a:path w="6411660" h="1437971">
                <a:moveTo>
                  <a:pt x="0" y="0"/>
                </a:moveTo>
                <a:lnTo>
                  <a:pt x="6411660" y="0"/>
                </a:lnTo>
                <a:lnTo>
                  <a:pt x="6411660" y="1437972"/>
                </a:lnTo>
                <a:lnTo>
                  <a:pt x="0" y="1437972"/>
                </a:lnTo>
                <a:lnTo>
                  <a:pt x="0" y="0"/>
                </a:lnTo>
                <a:close/>
              </a:path>
            </a:pathLst>
          </a:custGeom>
          <a:blipFill>
            <a:blip r:embed="rId2"/>
            <a:stretch>
              <a:fillRect/>
            </a:stretch>
          </a:blipFill>
        </p:spPr>
        <p:txBody>
          <a:bodyPr/>
          <a:lstStyle/>
          <a:p>
            <a:endParaRPr lang="en-ME"/>
          </a:p>
        </p:txBody>
      </p:sp>
      <p:sp>
        <p:nvSpPr>
          <p:cNvPr id="7" name="TextBox 7"/>
          <p:cNvSpPr txBox="1"/>
          <p:nvPr/>
        </p:nvSpPr>
        <p:spPr>
          <a:xfrm>
            <a:off x="1711745" y="4488449"/>
            <a:ext cx="15007079" cy="4333494"/>
          </a:xfrm>
          <a:prstGeom prst="rect">
            <a:avLst/>
          </a:prstGeom>
        </p:spPr>
        <p:txBody>
          <a:bodyPr lIns="0" tIns="0" rIns="0" bIns="0" rtlCol="0" anchor="t">
            <a:spAutoFit/>
          </a:bodyPr>
          <a:lstStyle/>
          <a:p>
            <a:pPr algn="just">
              <a:lnSpc>
                <a:spcPts val="3809"/>
              </a:lnSpc>
            </a:pPr>
            <a:r>
              <a:rPr lang="en-US" sz="2380" dirty="0">
                <a:solidFill>
                  <a:srgbClr val="000000"/>
                </a:solidFill>
                <a:latin typeface="Arimo"/>
                <a:ea typeface="Arimo"/>
                <a:cs typeface="Arimo"/>
                <a:sym typeface="Arimo"/>
              </a:rPr>
              <a:t>The system is designed as a modular and interoperable platform, ready for integration with European services such as EURES without requiring fundamental architectural changes. Its flexibility and scalability enable rapid adaptation to new functionalities, standards and increasing data volumes, while maintaining stability and performance. In this way the Agency is not implementing only a solution for today but building a digital foundation prepared for future European integrations and unrestricted system growth.</a:t>
            </a:r>
          </a:p>
          <a:p>
            <a:pPr algn="just">
              <a:lnSpc>
                <a:spcPts val="3809"/>
              </a:lnSpc>
            </a:pPr>
            <a:endParaRPr lang="en-US" sz="2380" dirty="0">
              <a:solidFill>
                <a:srgbClr val="000000"/>
              </a:solidFill>
              <a:latin typeface="Arimo"/>
              <a:ea typeface="Arimo"/>
              <a:cs typeface="Arimo"/>
              <a:sym typeface="Arimo"/>
            </a:endParaRPr>
          </a:p>
          <a:p>
            <a:pPr algn="just">
              <a:lnSpc>
                <a:spcPts val="3809"/>
              </a:lnSpc>
            </a:pPr>
            <a:endParaRPr lang="en-US" sz="2380" dirty="0">
              <a:solidFill>
                <a:srgbClr val="000000"/>
              </a:solidFill>
              <a:latin typeface="Arimo"/>
              <a:ea typeface="Arimo"/>
              <a:cs typeface="Arimo"/>
              <a:sym typeface="Arimo"/>
            </a:endParaRPr>
          </a:p>
          <a:p>
            <a:pPr algn="just">
              <a:lnSpc>
                <a:spcPts val="3809"/>
              </a:lnSpc>
            </a:pPr>
            <a:endParaRPr lang="en-US" sz="2380" dirty="0">
              <a:solidFill>
                <a:srgbClr val="000000"/>
              </a:solidFill>
              <a:latin typeface="Arimo"/>
              <a:ea typeface="Arimo"/>
              <a:cs typeface="Arimo"/>
              <a:sym typeface="Arimo"/>
            </a:endParaRPr>
          </a:p>
          <a:p>
            <a:pPr algn="just">
              <a:lnSpc>
                <a:spcPts val="3809"/>
              </a:lnSpc>
            </a:pPr>
            <a:endParaRPr lang="en-US" sz="2380" dirty="0">
              <a:solidFill>
                <a:srgbClr val="000000"/>
              </a:solidFill>
              <a:latin typeface="Arimo"/>
              <a:ea typeface="Arimo"/>
              <a:cs typeface="Arimo"/>
              <a:sym typeface="Arimo"/>
            </a:endParaRPr>
          </a:p>
        </p:txBody>
      </p:sp>
      <p:grpSp>
        <p:nvGrpSpPr>
          <p:cNvPr id="8" name="Group 8"/>
          <p:cNvGrpSpPr/>
          <p:nvPr/>
        </p:nvGrpSpPr>
        <p:grpSpPr>
          <a:xfrm rot="-672074">
            <a:off x="-183393" y="8001795"/>
            <a:ext cx="7125055" cy="3116507"/>
            <a:chOff x="0" y="0"/>
            <a:chExt cx="5098648" cy="2230154"/>
          </a:xfrm>
        </p:grpSpPr>
        <p:sp>
          <p:nvSpPr>
            <p:cNvPr id="9" name="Freeform 9"/>
            <p:cNvSpPr/>
            <p:nvPr/>
          </p:nvSpPr>
          <p:spPr>
            <a:xfrm>
              <a:off x="0" y="0"/>
              <a:ext cx="5098669" cy="2230120"/>
            </a:xfrm>
            <a:custGeom>
              <a:avLst/>
              <a:gdLst/>
              <a:ahLst/>
              <a:cxnLst/>
              <a:rect l="l" t="t" r="r" b="b"/>
              <a:pathLst>
                <a:path w="5098669" h="2230120">
                  <a:moveTo>
                    <a:pt x="2868549" y="0"/>
                  </a:moveTo>
                  <a:lnTo>
                    <a:pt x="5098669" y="2230120"/>
                  </a:lnTo>
                  <a:lnTo>
                    <a:pt x="0" y="2230120"/>
                  </a:lnTo>
                  <a:lnTo>
                    <a:pt x="0" y="574294"/>
                  </a:lnTo>
                  <a:close/>
                </a:path>
              </a:pathLst>
            </a:custGeom>
            <a:solidFill>
              <a:srgbClr val="F2F2F2">
                <a:alpha val="55686"/>
              </a:srgbClr>
            </a:solidFill>
          </p:spPr>
          <p:txBody>
            <a:bodyPr/>
            <a:lstStyle/>
            <a:p>
              <a:endParaRPr lang="en-ME"/>
            </a:p>
          </p:txBody>
        </p:sp>
      </p:grpSp>
      <p:sp>
        <p:nvSpPr>
          <p:cNvPr id="10" name="Freeform 10"/>
          <p:cNvSpPr/>
          <p:nvPr/>
        </p:nvSpPr>
        <p:spPr>
          <a:xfrm>
            <a:off x="8614827" y="8603195"/>
            <a:ext cx="2915858" cy="1310209"/>
          </a:xfrm>
          <a:custGeom>
            <a:avLst/>
            <a:gdLst/>
            <a:ahLst/>
            <a:cxnLst/>
            <a:rect l="l" t="t" r="r" b="b"/>
            <a:pathLst>
              <a:path w="2915858" h="1310209">
                <a:moveTo>
                  <a:pt x="0" y="0"/>
                </a:moveTo>
                <a:lnTo>
                  <a:pt x="2915858" y="0"/>
                </a:lnTo>
                <a:lnTo>
                  <a:pt x="2915858" y="1310210"/>
                </a:lnTo>
                <a:lnTo>
                  <a:pt x="0" y="1310210"/>
                </a:lnTo>
                <a:lnTo>
                  <a:pt x="0" y="0"/>
                </a:lnTo>
                <a:close/>
              </a:path>
            </a:pathLst>
          </a:custGeom>
          <a:blipFill>
            <a:blip r:embed="rId3">
              <a:alphaModFix amt="77000"/>
            </a:blip>
            <a:stretch>
              <a:fillRect/>
            </a:stretch>
          </a:blipFill>
        </p:spPr>
        <p:txBody>
          <a:bodyPr/>
          <a:lstStyle/>
          <a:p>
            <a:endParaRPr lang="en-ME"/>
          </a:p>
        </p:txBody>
      </p:sp>
      <p:sp>
        <p:nvSpPr>
          <p:cNvPr id="11" name="TextBox 11"/>
          <p:cNvSpPr txBox="1"/>
          <p:nvPr/>
        </p:nvSpPr>
        <p:spPr>
          <a:xfrm>
            <a:off x="1711745" y="3371686"/>
            <a:ext cx="7759788" cy="641985"/>
          </a:xfrm>
          <a:prstGeom prst="rect">
            <a:avLst/>
          </a:prstGeom>
        </p:spPr>
        <p:txBody>
          <a:bodyPr lIns="0" tIns="0" rIns="0" bIns="0" rtlCol="0" anchor="t">
            <a:spAutoFit/>
          </a:bodyPr>
          <a:lstStyle/>
          <a:p>
            <a:pPr algn="l">
              <a:lnSpc>
                <a:spcPts val="5040"/>
              </a:lnSpc>
            </a:pPr>
            <a:r>
              <a:rPr lang="en-US" sz="3600" b="1">
                <a:solidFill>
                  <a:srgbClr val="E72929"/>
                </a:solidFill>
                <a:latin typeface="Arimo Bold"/>
                <a:ea typeface="Arimo Bold"/>
                <a:cs typeface="Arimo Bold"/>
                <a:sym typeface="Arimo Bold"/>
              </a:rPr>
              <a:t>EURES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056536"/>
            <a:ext cx="18288000" cy="2230464"/>
            <a:chOff x="0" y="0"/>
            <a:chExt cx="24384000" cy="5735088"/>
          </a:xfrm>
        </p:grpSpPr>
        <p:sp>
          <p:nvSpPr>
            <p:cNvPr id="3" name="Freeform 3"/>
            <p:cNvSpPr/>
            <p:nvPr/>
          </p:nvSpPr>
          <p:spPr>
            <a:xfrm>
              <a:off x="0" y="0"/>
              <a:ext cx="24384000" cy="5735066"/>
            </a:xfrm>
            <a:custGeom>
              <a:avLst/>
              <a:gdLst/>
              <a:ahLst/>
              <a:cxnLst/>
              <a:rect l="l" t="t" r="r" b="b"/>
              <a:pathLst>
                <a:path w="24384000" h="5735066">
                  <a:moveTo>
                    <a:pt x="20782535" y="0"/>
                  </a:moveTo>
                  <a:lnTo>
                    <a:pt x="24384000" y="3601466"/>
                  </a:lnTo>
                  <a:lnTo>
                    <a:pt x="24384000" y="5735066"/>
                  </a:lnTo>
                  <a:lnTo>
                    <a:pt x="0" y="5735066"/>
                  </a:lnTo>
                  <a:lnTo>
                    <a:pt x="0" y="4160647"/>
                  </a:lnTo>
                  <a:close/>
                </a:path>
              </a:pathLst>
            </a:custGeom>
            <a:solidFill>
              <a:srgbClr val="E72929"/>
            </a:solidFill>
          </p:spPr>
          <p:txBody>
            <a:bodyPr/>
            <a:lstStyle/>
            <a:p>
              <a:endParaRPr lang="en-ME"/>
            </a:p>
          </p:txBody>
        </p:sp>
      </p:grpSp>
      <p:sp>
        <p:nvSpPr>
          <p:cNvPr id="4" name="Freeform 4"/>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grpSp>
        <p:nvGrpSpPr>
          <p:cNvPr id="5" name="Group 5"/>
          <p:cNvGrpSpPr/>
          <p:nvPr/>
        </p:nvGrpSpPr>
        <p:grpSpPr>
          <a:xfrm rot="-672074">
            <a:off x="-1429322" y="-579157"/>
            <a:ext cx="4490824" cy="1964291"/>
            <a:chOff x="0" y="0"/>
            <a:chExt cx="5098648" cy="2230154"/>
          </a:xfrm>
        </p:grpSpPr>
        <p:sp>
          <p:nvSpPr>
            <p:cNvPr id="6" name="Freeform 6"/>
            <p:cNvSpPr/>
            <p:nvPr/>
          </p:nvSpPr>
          <p:spPr>
            <a:xfrm>
              <a:off x="0" y="0"/>
              <a:ext cx="5098669" cy="2230120"/>
            </a:xfrm>
            <a:custGeom>
              <a:avLst/>
              <a:gdLst/>
              <a:ahLst/>
              <a:cxnLst/>
              <a:rect l="l" t="t" r="r" b="b"/>
              <a:pathLst>
                <a:path w="5098669" h="2230120">
                  <a:moveTo>
                    <a:pt x="2868549" y="0"/>
                  </a:moveTo>
                  <a:lnTo>
                    <a:pt x="5098669" y="2230120"/>
                  </a:lnTo>
                  <a:lnTo>
                    <a:pt x="0" y="2230120"/>
                  </a:lnTo>
                  <a:lnTo>
                    <a:pt x="0" y="574294"/>
                  </a:lnTo>
                  <a:close/>
                </a:path>
              </a:pathLst>
            </a:custGeom>
            <a:solidFill>
              <a:srgbClr val="F2F2F2">
                <a:alpha val="55686"/>
              </a:srgbClr>
            </a:solidFill>
          </p:spPr>
          <p:txBody>
            <a:bodyPr/>
            <a:lstStyle/>
            <a:p>
              <a:endParaRPr lang="en-ME"/>
            </a:p>
          </p:txBody>
        </p:sp>
      </p:grpSp>
      <p:sp>
        <p:nvSpPr>
          <p:cNvPr id="7" name="Freeform 7"/>
          <p:cNvSpPr/>
          <p:nvPr/>
        </p:nvSpPr>
        <p:spPr>
          <a:xfrm>
            <a:off x="8767372" y="22835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grpSp>
        <p:nvGrpSpPr>
          <p:cNvPr id="9" name="Group 9"/>
          <p:cNvGrpSpPr/>
          <p:nvPr/>
        </p:nvGrpSpPr>
        <p:grpSpPr>
          <a:xfrm>
            <a:off x="2089636" y="4839559"/>
            <a:ext cx="3236828" cy="2786337"/>
            <a:chOff x="0" y="0"/>
            <a:chExt cx="5339336" cy="4596226"/>
          </a:xfrm>
        </p:grpSpPr>
        <p:sp>
          <p:nvSpPr>
            <p:cNvPr id="10" name="Freeform 10"/>
            <p:cNvSpPr/>
            <p:nvPr/>
          </p:nvSpPr>
          <p:spPr>
            <a:xfrm>
              <a:off x="0" y="0"/>
              <a:ext cx="5339334" cy="4596226"/>
            </a:xfrm>
            <a:custGeom>
              <a:avLst/>
              <a:gdLst/>
              <a:ahLst/>
              <a:cxnLst/>
              <a:rect l="l" t="t" r="r" b="b"/>
              <a:pathLst>
                <a:path w="5339334" h="4596226">
                  <a:moveTo>
                    <a:pt x="0" y="0"/>
                  </a:moveTo>
                  <a:lnTo>
                    <a:pt x="5339334" y="0"/>
                  </a:lnTo>
                  <a:lnTo>
                    <a:pt x="5339334" y="4596226"/>
                  </a:lnTo>
                  <a:lnTo>
                    <a:pt x="0" y="4596226"/>
                  </a:lnTo>
                </a:path>
              </a:pathLst>
            </a:custGeom>
            <a:solidFill>
              <a:srgbClr val="E72929"/>
            </a:solidFill>
          </p:spPr>
          <p:txBody>
            <a:bodyPr/>
            <a:lstStyle/>
            <a:p>
              <a:endParaRPr lang="en-ME"/>
            </a:p>
          </p:txBody>
        </p:sp>
      </p:grpSp>
      <p:grpSp>
        <p:nvGrpSpPr>
          <p:cNvPr id="11" name="Group 11"/>
          <p:cNvGrpSpPr/>
          <p:nvPr/>
        </p:nvGrpSpPr>
        <p:grpSpPr>
          <a:xfrm>
            <a:off x="7460063" y="4915108"/>
            <a:ext cx="3236828" cy="2786337"/>
            <a:chOff x="0" y="0"/>
            <a:chExt cx="5339336" cy="4596226"/>
          </a:xfrm>
        </p:grpSpPr>
        <p:sp>
          <p:nvSpPr>
            <p:cNvPr id="12" name="Freeform 12"/>
            <p:cNvSpPr/>
            <p:nvPr/>
          </p:nvSpPr>
          <p:spPr>
            <a:xfrm>
              <a:off x="0" y="0"/>
              <a:ext cx="5339334" cy="4596226"/>
            </a:xfrm>
            <a:custGeom>
              <a:avLst/>
              <a:gdLst/>
              <a:ahLst/>
              <a:cxnLst/>
              <a:rect l="l" t="t" r="r" b="b"/>
              <a:pathLst>
                <a:path w="5339334" h="4596226">
                  <a:moveTo>
                    <a:pt x="0" y="0"/>
                  </a:moveTo>
                  <a:lnTo>
                    <a:pt x="5339334" y="0"/>
                  </a:lnTo>
                  <a:lnTo>
                    <a:pt x="5339334" y="4596226"/>
                  </a:lnTo>
                  <a:lnTo>
                    <a:pt x="0" y="4596226"/>
                  </a:lnTo>
                </a:path>
              </a:pathLst>
            </a:custGeom>
            <a:solidFill>
              <a:srgbClr val="E72929"/>
            </a:solidFill>
          </p:spPr>
          <p:txBody>
            <a:bodyPr/>
            <a:lstStyle/>
            <a:p>
              <a:endParaRPr lang="en-ME"/>
            </a:p>
          </p:txBody>
        </p:sp>
      </p:grpSp>
      <p:sp>
        <p:nvSpPr>
          <p:cNvPr id="13" name="TextBox 13"/>
          <p:cNvSpPr txBox="1"/>
          <p:nvPr/>
        </p:nvSpPr>
        <p:spPr>
          <a:xfrm>
            <a:off x="2089636" y="5600908"/>
            <a:ext cx="3236828" cy="1168390"/>
          </a:xfrm>
          <a:prstGeom prst="rect">
            <a:avLst/>
          </a:prstGeom>
        </p:spPr>
        <p:txBody>
          <a:bodyPr lIns="0" tIns="0" rIns="0" bIns="0" rtlCol="0" anchor="t">
            <a:spAutoFit/>
          </a:bodyPr>
          <a:lstStyle/>
          <a:p>
            <a:pPr algn="ctr">
              <a:lnSpc>
                <a:spcPts val="3100"/>
              </a:lnSpc>
            </a:pPr>
            <a:r>
              <a:rPr lang="en-US" sz="1937" b="1">
                <a:solidFill>
                  <a:srgbClr val="FFFFFF"/>
                </a:solidFill>
                <a:latin typeface="Arimo Bold"/>
                <a:ea typeface="Arimo Bold"/>
                <a:cs typeface="Arimo Bold"/>
                <a:sym typeface="Arimo Bold"/>
              </a:rPr>
              <a:t>Analytics is becoming the new infrastructure for decision-making.</a:t>
            </a:r>
          </a:p>
        </p:txBody>
      </p:sp>
      <p:sp>
        <p:nvSpPr>
          <p:cNvPr id="14" name="TextBox 14"/>
          <p:cNvSpPr txBox="1"/>
          <p:nvPr/>
        </p:nvSpPr>
        <p:spPr>
          <a:xfrm>
            <a:off x="7526166" y="5578021"/>
            <a:ext cx="3236828" cy="1168390"/>
          </a:xfrm>
          <a:prstGeom prst="rect">
            <a:avLst/>
          </a:prstGeom>
        </p:spPr>
        <p:txBody>
          <a:bodyPr lIns="0" tIns="0" rIns="0" bIns="0" rtlCol="0" anchor="t">
            <a:spAutoFit/>
          </a:bodyPr>
          <a:lstStyle/>
          <a:p>
            <a:pPr algn="ctr">
              <a:lnSpc>
                <a:spcPts val="3100"/>
              </a:lnSpc>
            </a:pPr>
            <a:r>
              <a:rPr lang="en-US" sz="1937" b="1">
                <a:solidFill>
                  <a:srgbClr val="FFFFFF"/>
                </a:solidFill>
                <a:latin typeface="Arimo Bold"/>
                <a:ea typeface="Arimo Bold"/>
                <a:cs typeface="Arimo Bold"/>
                <a:sym typeface="Arimo Bold"/>
              </a:rPr>
              <a:t>A document is no longer paper — a document is a process.</a:t>
            </a:r>
          </a:p>
        </p:txBody>
      </p:sp>
      <p:grpSp>
        <p:nvGrpSpPr>
          <p:cNvPr id="15" name="Group 15"/>
          <p:cNvGrpSpPr/>
          <p:nvPr/>
        </p:nvGrpSpPr>
        <p:grpSpPr>
          <a:xfrm>
            <a:off x="12962696" y="4915108"/>
            <a:ext cx="3236828" cy="2786337"/>
            <a:chOff x="0" y="0"/>
            <a:chExt cx="5339336" cy="4596226"/>
          </a:xfrm>
        </p:grpSpPr>
        <p:sp>
          <p:nvSpPr>
            <p:cNvPr id="16" name="Freeform 16"/>
            <p:cNvSpPr/>
            <p:nvPr/>
          </p:nvSpPr>
          <p:spPr>
            <a:xfrm>
              <a:off x="0" y="0"/>
              <a:ext cx="5339334" cy="4596226"/>
            </a:xfrm>
            <a:custGeom>
              <a:avLst/>
              <a:gdLst/>
              <a:ahLst/>
              <a:cxnLst/>
              <a:rect l="l" t="t" r="r" b="b"/>
              <a:pathLst>
                <a:path w="5339334" h="4596226">
                  <a:moveTo>
                    <a:pt x="0" y="0"/>
                  </a:moveTo>
                  <a:lnTo>
                    <a:pt x="5339334" y="0"/>
                  </a:lnTo>
                  <a:lnTo>
                    <a:pt x="5339334" y="4596226"/>
                  </a:lnTo>
                  <a:lnTo>
                    <a:pt x="0" y="4596226"/>
                  </a:lnTo>
                </a:path>
              </a:pathLst>
            </a:custGeom>
            <a:solidFill>
              <a:srgbClr val="E72929"/>
            </a:solidFill>
          </p:spPr>
          <p:txBody>
            <a:bodyPr/>
            <a:lstStyle/>
            <a:p>
              <a:endParaRPr lang="en-ME"/>
            </a:p>
          </p:txBody>
        </p:sp>
      </p:grpSp>
      <p:sp>
        <p:nvSpPr>
          <p:cNvPr id="17" name="TextBox 17"/>
          <p:cNvSpPr txBox="1"/>
          <p:nvPr/>
        </p:nvSpPr>
        <p:spPr>
          <a:xfrm>
            <a:off x="13028219" y="5773284"/>
            <a:ext cx="3236828" cy="777865"/>
          </a:xfrm>
          <a:prstGeom prst="rect">
            <a:avLst/>
          </a:prstGeom>
        </p:spPr>
        <p:txBody>
          <a:bodyPr lIns="0" tIns="0" rIns="0" bIns="0" rtlCol="0" anchor="t">
            <a:spAutoFit/>
          </a:bodyPr>
          <a:lstStyle/>
          <a:p>
            <a:pPr algn="ctr">
              <a:lnSpc>
                <a:spcPts val="3100"/>
              </a:lnSpc>
            </a:pPr>
            <a:r>
              <a:rPr lang="en-US" sz="1937" b="1">
                <a:solidFill>
                  <a:srgbClr val="FFFFFF"/>
                </a:solidFill>
                <a:latin typeface="Arimo Bold"/>
                <a:ea typeface="Arimo Bold"/>
                <a:cs typeface="Arimo Bold"/>
                <a:sym typeface="Arimo Bold"/>
              </a:rPr>
              <a:t>AI is not the future. AI is the next step.</a:t>
            </a:r>
          </a:p>
        </p:txBody>
      </p:sp>
      <p:sp>
        <p:nvSpPr>
          <p:cNvPr id="18" name="TextBox 17">
            <a:extLst>
              <a:ext uri="{FF2B5EF4-FFF2-40B4-BE49-F238E27FC236}">
                <a16:creationId xmlns:a16="http://schemas.microsoft.com/office/drawing/2014/main" id="{D515D404-1B4D-CE80-38DE-0E7580DDAE8E}"/>
              </a:ext>
            </a:extLst>
          </p:cNvPr>
          <p:cNvSpPr txBox="1"/>
          <p:nvPr/>
        </p:nvSpPr>
        <p:spPr>
          <a:xfrm>
            <a:off x="2089636" y="2095500"/>
            <a:ext cx="8607254" cy="984885"/>
          </a:xfrm>
          <a:prstGeom prst="rect">
            <a:avLst/>
          </a:prstGeom>
          <a:noFill/>
        </p:spPr>
        <p:txBody>
          <a:bodyPr wrap="square" rtlCol="0">
            <a:spAutoFit/>
          </a:bodyPr>
          <a:lstStyle/>
          <a:p>
            <a:r>
              <a:rPr lang="en-ME" sz="4000" b="1" dirty="0">
                <a:solidFill>
                  <a:srgbClr val="FF0000"/>
                </a:solidFill>
              </a:rPr>
              <a:t>CONTINUATION OF DIGITALIZATION </a:t>
            </a:r>
          </a:p>
          <a:p>
            <a:endParaRPr lang="en-M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7694516" cy="3203790"/>
            <a:chOff x="0" y="0"/>
            <a:chExt cx="23592688" cy="4271720"/>
          </a:xfrm>
        </p:grpSpPr>
        <p:sp>
          <p:nvSpPr>
            <p:cNvPr id="3" name="Freeform 3"/>
            <p:cNvSpPr/>
            <p:nvPr/>
          </p:nvSpPr>
          <p:spPr>
            <a:xfrm>
              <a:off x="0" y="0"/>
              <a:ext cx="23592662" cy="4271772"/>
            </a:xfrm>
            <a:custGeom>
              <a:avLst/>
              <a:gdLst/>
              <a:ahLst/>
              <a:cxnLst/>
              <a:rect l="l" t="t" r="r" b="b"/>
              <a:pathLst>
                <a:path w="23592662" h="4271772">
                  <a:moveTo>
                    <a:pt x="0" y="0"/>
                  </a:moveTo>
                  <a:lnTo>
                    <a:pt x="23592662" y="0"/>
                  </a:lnTo>
                  <a:lnTo>
                    <a:pt x="2255393" y="4271772"/>
                  </a:lnTo>
                  <a:lnTo>
                    <a:pt x="0" y="2016379"/>
                  </a:lnTo>
                  <a:close/>
                </a:path>
              </a:pathLst>
            </a:custGeom>
            <a:solidFill>
              <a:srgbClr val="E72929"/>
            </a:solidFill>
          </p:spPr>
          <p:txBody>
            <a:bodyPr/>
            <a:lstStyle/>
            <a:p>
              <a:endParaRPr lang="en-ME"/>
            </a:p>
          </p:txBody>
        </p:sp>
      </p:grpSp>
      <p:grpSp>
        <p:nvGrpSpPr>
          <p:cNvPr id="4" name="Group 4"/>
          <p:cNvGrpSpPr/>
          <p:nvPr/>
        </p:nvGrpSpPr>
        <p:grpSpPr>
          <a:xfrm>
            <a:off x="13540154" y="0"/>
            <a:ext cx="4747847" cy="3203790"/>
            <a:chOff x="0" y="0"/>
            <a:chExt cx="6330462" cy="4271720"/>
          </a:xfrm>
        </p:grpSpPr>
        <p:sp>
          <p:nvSpPr>
            <p:cNvPr id="5" name="Freeform 5"/>
            <p:cNvSpPr/>
            <p:nvPr/>
          </p:nvSpPr>
          <p:spPr>
            <a:xfrm>
              <a:off x="0" y="0"/>
              <a:ext cx="6330442" cy="4271772"/>
            </a:xfrm>
            <a:custGeom>
              <a:avLst/>
              <a:gdLst/>
              <a:ahLst/>
              <a:cxnLst/>
              <a:rect l="l" t="t" r="r" b="b"/>
              <a:pathLst>
                <a:path w="6330442" h="4271772">
                  <a:moveTo>
                    <a:pt x="0" y="0"/>
                  </a:moveTo>
                  <a:lnTo>
                    <a:pt x="6330442" y="0"/>
                  </a:lnTo>
                  <a:lnTo>
                    <a:pt x="6330442" y="3859530"/>
                  </a:lnTo>
                  <a:lnTo>
                    <a:pt x="4271772" y="4271772"/>
                  </a:lnTo>
                  <a:close/>
                </a:path>
              </a:pathLst>
            </a:custGeom>
            <a:solidFill>
              <a:srgbClr val="E72929"/>
            </a:solidFill>
          </p:spPr>
          <p:txBody>
            <a:bodyPr/>
            <a:lstStyle/>
            <a:p>
              <a:endParaRPr lang="en-ME"/>
            </a:p>
          </p:txBody>
        </p:sp>
      </p:grpSp>
      <p:sp>
        <p:nvSpPr>
          <p:cNvPr id="6" name="TextBox 6"/>
          <p:cNvSpPr txBox="1"/>
          <p:nvPr/>
        </p:nvSpPr>
        <p:spPr>
          <a:xfrm>
            <a:off x="1711745" y="3371686"/>
            <a:ext cx="10678251" cy="585994"/>
          </a:xfrm>
          <a:prstGeom prst="rect">
            <a:avLst/>
          </a:prstGeom>
        </p:spPr>
        <p:txBody>
          <a:bodyPr lIns="0" tIns="0" rIns="0" bIns="0" rtlCol="0" anchor="t">
            <a:spAutoFit/>
          </a:bodyPr>
          <a:lstStyle/>
          <a:p>
            <a:pPr algn="l">
              <a:lnSpc>
                <a:spcPts val="5040"/>
              </a:lnSpc>
            </a:pPr>
            <a:r>
              <a:rPr lang="en-US" sz="3600" b="1" dirty="0">
                <a:solidFill>
                  <a:srgbClr val="E72929"/>
                </a:solidFill>
                <a:latin typeface="Arimo Bold"/>
                <a:ea typeface="Arimo Bold"/>
                <a:cs typeface="Arimo Bold"/>
                <a:sym typeface="Arimo Bold"/>
              </a:rPr>
              <a:t>BENEFITS</a:t>
            </a:r>
          </a:p>
        </p:txBody>
      </p:sp>
      <p:sp>
        <p:nvSpPr>
          <p:cNvPr id="7" name="Freeform 7"/>
          <p:cNvSpPr/>
          <p:nvPr/>
        </p:nvSpPr>
        <p:spPr>
          <a:xfrm>
            <a:off x="11530685" y="8539314"/>
            <a:ext cx="6411660" cy="1437971"/>
          </a:xfrm>
          <a:custGeom>
            <a:avLst/>
            <a:gdLst/>
            <a:ahLst/>
            <a:cxnLst/>
            <a:rect l="l" t="t" r="r" b="b"/>
            <a:pathLst>
              <a:path w="6411660" h="1437971">
                <a:moveTo>
                  <a:pt x="0" y="0"/>
                </a:moveTo>
                <a:lnTo>
                  <a:pt x="6411660" y="0"/>
                </a:lnTo>
                <a:lnTo>
                  <a:pt x="6411660" y="1437972"/>
                </a:lnTo>
                <a:lnTo>
                  <a:pt x="0" y="1437972"/>
                </a:lnTo>
                <a:lnTo>
                  <a:pt x="0" y="0"/>
                </a:lnTo>
                <a:close/>
              </a:path>
            </a:pathLst>
          </a:custGeom>
          <a:blipFill>
            <a:blip r:embed="rId2"/>
            <a:stretch>
              <a:fillRect/>
            </a:stretch>
          </a:blipFill>
        </p:spPr>
        <p:txBody>
          <a:bodyPr/>
          <a:lstStyle/>
          <a:p>
            <a:endParaRPr lang="en-ME"/>
          </a:p>
        </p:txBody>
      </p:sp>
      <p:sp>
        <p:nvSpPr>
          <p:cNvPr id="8" name="TextBox 8"/>
          <p:cNvSpPr txBox="1"/>
          <p:nvPr/>
        </p:nvSpPr>
        <p:spPr>
          <a:xfrm>
            <a:off x="1711745" y="4175596"/>
            <a:ext cx="15007079" cy="4820807"/>
          </a:xfrm>
          <a:prstGeom prst="rect">
            <a:avLst/>
          </a:prstGeom>
        </p:spPr>
        <p:txBody>
          <a:bodyPr lIns="0" tIns="0" rIns="0" bIns="0" rtlCol="0" anchor="t">
            <a:spAutoFit/>
          </a:bodyPr>
          <a:lstStyle/>
          <a:p>
            <a:pPr algn="just">
              <a:lnSpc>
                <a:spcPts val="3809"/>
              </a:lnSpc>
            </a:pPr>
            <a:r>
              <a:rPr lang="en-US" sz="2380" b="1" dirty="0">
                <a:solidFill>
                  <a:srgbClr val="FE0804"/>
                </a:solidFill>
                <a:latin typeface="Arimo Bold"/>
                <a:ea typeface="Arimo Bold"/>
                <a:cs typeface="Arimo Bold"/>
                <a:sym typeface="Arimo Bold"/>
              </a:rPr>
              <a:t>USERS</a:t>
            </a:r>
          </a:p>
          <a:p>
            <a:pPr algn="just">
              <a:lnSpc>
                <a:spcPts val="3809"/>
              </a:lnSpc>
            </a:pPr>
            <a:r>
              <a:rPr lang="en-US" sz="2380" dirty="0">
                <a:solidFill>
                  <a:srgbClr val="000000"/>
                </a:solidFill>
                <a:latin typeface="Arimo"/>
                <a:ea typeface="Arimo"/>
                <a:cs typeface="Arimo"/>
                <a:sym typeface="Arimo"/>
              </a:rPr>
              <a:t>Faster simpler and digitally accessible services, with more active participation in the employment process.</a:t>
            </a:r>
          </a:p>
          <a:p>
            <a:pPr algn="just">
              <a:lnSpc>
                <a:spcPts val="3809"/>
              </a:lnSpc>
            </a:pPr>
            <a:r>
              <a:rPr lang="en-US" sz="2380" b="1" dirty="0">
                <a:solidFill>
                  <a:srgbClr val="FE0804"/>
                </a:solidFill>
                <a:latin typeface="Arimo Bold"/>
                <a:ea typeface="Arimo Bold"/>
                <a:cs typeface="Arimo Bold"/>
                <a:sym typeface="Arimo Bold"/>
              </a:rPr>
              <a:t>EMPLOYERS</a:t>
            </a:r>
          </a:p>
          <a:p>
            <a:pPr algn="just">
              <a:lnSpc>
                <a:spcPts val="3809"/>
              </a:lnSpc>
            </a:pPr>
            <a:r>
              <a:rPr lang="en-US" sz="2380" dirty="0">
                <a:solidFill>
                  <a:srgbClr val="000000"/>
                </a:solidFill>
                <a:latin typeface="Arimo"/>
                <a:ea typeface="Arimo"/>
                <a:cs typeface="Arimo"/>
                <a:sym typeface="Arimo"/>
              </a:rPr>
              <a:t>More efficient access to candidates, programs and digital communication with the  Agency.</a:t>
            </a:r>
          </a:p>
          <a:p>
            <a:pPr algn="just">
              <a:lnSpc>
                <a:spcPts val="3809"/>
              </a:lnSpc>
            </a:pPr>
            <a:r>
              <a:rPr lang="en-US" sz="2380" b="1" dirty="0">
                <a:solidFill>
                  <a:srgbClr val="FE0804"/>
                </a:solidFill>
                <a:latin typeface="Arimo Bold"/>
                <a:ea typeface="Arimo Bold"/>
                <a:cs typeface="Arimo Bold"/>
                <a:sym typeface="Arimo Bold"/>
              </a:rPr>
              <a:t>EMPLOYEES</a:t>
            </a:r>
          </a:p>
          <a:p>
            <a:pPr algn="just">
              <a:lnSpc>
                <a:spcPts val="3809"/>
              </a:lnSpc>
            </a:pPr>
            <a:r>
              <a:rPr lang="en-US" sz="2380" dirty="0">
                <a:solidFill>
                  <a:srgbClr val="000000"/>
                </a:solidFill>
                <a:latin typeface="Arimo"/>
                <a:ea typeface="Arimo"/>
                <a:cs typeface="Arimo"/>
                <a:sym typeface="Arimo"/>
              </a:rPr>
              <a:t>Less administration and routine work, with more focus on counseling, mediation and higher-quality decision-making.</a:t>
            </a:r>
          </a:p>
          <a:p>
            <a:pPr algn="just">
              <a:lnSpc>
                <a:spcPts val="3809"/>
              </a:lnSpc>
            </a:pPr>
            <a:r>
              <a:rPr lang="en-US" sz="2380" b="1" dirty="0">
                <a:solidFill>
                  <a:srgbClr val="FE0804"/>
                </a:solidFill>
                <a:latin typeface="Arimo Bold"/>
                <a:ea typeface="Arimo Bold"/>
                <a:cs typeface="Arimo Bold"/>
                <a:sym typeface="Arimo Bold"/>
              </a:rPr>
              <a:t>ST A  TE</a:t>
            </a:r>
          </a:p>
          <a:p>
            <a:pPr algn="just">
              <a:lnSpc>
                <a:spcPts val="3809"/>
              </a:lnSpc>
            </a:pPr>
            <a:r>
              <a:rPr lang="en-US" sz="2380" dirty="0">
                <a:solidFill>
                  <a:srgbClr val="000000"/>
                </a:solidFill>
                <a:latin typeface="Arimo"/>
                <a:ea typeface="Arimo"/>
                <a:cs typeface="Arimo"/>
                <a:sym typeface="Arimo"/>
              </a:rPr>
              <a:t>Reliable data, interoperability and a data-driven foundation for modern employment policies.</a:t>
            </a:r>
          </a:p>
          <a:p>
            <a:pPr algn="just">
              <a:lnSpc>
                <a:spcPts val="3809"/>
              </a:lnSpc>
            </a:pPr>
            <a:endParaRPr lang="en-US" sz="2380" dirty="0">
              <a:solidFill>
                <a:srgbClr val="000000"/>
              </a:solidFill>
              <a:latin typeface="Arimo"/>
              <a:ea typeface="Arimo"/>
              <a:cs typeface="Arimo"/>
              <a:sym typeface="Arimo"/>
            </a:endParaRPr>
          </a:p>
        </p:txBody>
      </p:sp>
      <p:grpSp>
        <p:nvGrpSpPr>
          <p:cNvPr id="9" name="Group 9"/>
          <p:cNvGrpSpPr/>
          <p:nvPr/>
        </p:nvGrpSpPr>
        <p:grpSpPr>
          <a:xfrm rot="-98748">
            <a:off x="-998086" y="9128206"/>
            <a:ext cx="10626842" cy="2317588"/>
            <a:chOff x="0" y="0"/>
            <a:chExt cx="10225931" cy="2230154"/>
          </a:xfrm>
        </p:grpSpPr>
        <p:sp>
          <p:nvSpPr>
            <p:cNvPr id="10" name="Freeform 10"/>
            <p:cNvSpPr/>
            <p:nvPr/>
          </p:nvSpPr>
          <p:spPr>
            <a:xfrm>
              <a:off x="0" y="0"/>
              <a:ext cx="10225952" cy="2230120"/>
            </a:xfrm>
            <a:custGeom>
              <a:avLst/>
              <a:gdLst/>
              <a:ahLst/>
              <a:cxnLst/>
              <a:rect l="l" t="t" r="r" b="b"/>
              <a:pathLst>
                <a:path w="10225952" h="2230120">
                  <a:moveTo>
                    <a:pt x="5753208" y="0"/>
                  </a:moveTo>
                  <a:lnTo>
                    <a:pt x="10225952" y="2230120"/>
                  </a:lnTo>
                  <a:lnTo>
                    <a:pt x="0" y="2230120"/>
                  </a:lnTo>
                  <a:lnTo>
                    <a:pt x="0" y="574294"/>
                  </a:lnTo>
                  <a:close/>
                </a:path>
              </a:pathLst>
            </a:custGeom>
            <a:solidFill>
              <a:srgbClr val="F2F2F2">
                <a:alpha val="55686"/>
              </a:srgbClr>
            </a:solidFill>
          </p:spPr>
          <p:txBody>
            <a:bodyPr/>
            <a:lstStyle/>
            <a:p>
              <a:endParaRPr lang="en-ME"/>
            </a:p>
          </p:txBody>
        </p:sp>
      </p:grpSp>
      <p:sp>
        <p:nvSpPr>
          <p:cNvPr id="11" name="Freeform 11"/>
          <p:cNvSpPr/>
          <p:nvPr/>
        </p:nvSpPr>
        <p:spPr>
          <a:xfrm>
            <a:off x="8614827" y="8603195"/>
            <a:ext cx="2915858" cy="1310209"/>
          </a:xfrm>
          <a:custGeom>
            <a:avLst/>
            <a:gdLst/>
            <a:ahLst/>
            <a:cxnLst/>
            <a:rect l="l" t="t" r="r" b="b"/>
            <a:pathLst>
              <a:path w="2915858" h="1310209">
                <a:moveTo>
                  <a:pt x="0" y="0"/>
                </a:moveTo>
                <a:lnTo>
                  <a:pt x="2915858" y="0"/>
                </a:lnTo>
                <a:lnTo>
                  <a:pt x="2915858" y="1310210"/>
                </a:lnTo>
                <a:lnTo>
                  <a:pt x="0" y="1310210"/>
                </a:lnTo>
                <a:lnTo>
                  <a:pt x="0" y="0"/>
                </a:lnTo>
                <a:close/>
              </a:path>
            </a:pathLst>
          </a:custGeom>
          <a:blipFill>
            <a:blip r:embed="rId3">
              <a:alphaModFix amt="77000"/>
            </a:blip>
            <a:stretch>
              <a:fillRect/>
            </a:stretch>
          </a:blipFill>
        </p:spPr>
        <p:txBody>
          <a:bodyPr/>
          <a:lstStyle/>
          <a:p>
            <a:endParaRPr lang="en-M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4050" y="7769988"/>
            <a:ext cx="23959340" cy="4301316"/>
            <a:chOff x="0" y="0"/>
            <a:chExt cx="31945786" cy="5735088"/>
          </a:xfrm>
        </p:grpSpPr>
        <p:sp>
          <p:nvSpPr>
            <p:cNvPr id="3" name="Freeform 3"/>
            <p:cNvSpPr/>
            <p:nvPr/>
          </p:nvSpPr>
          <p:spPr>
            <a:xfrm>
              <a:off x="0" y="0"/>
              <a:ext cx="31945786" cy="5735066"/>
            </a:xfrm>
            <a:custGeom>
              <a:avLst/>
              <a:gdLst/>
              <a:ahLst/>
              <a:cxnLst/>
              <a:rect l="l" t="t" r="r" b="b"/>
              <a:pathLst>
                <a:path w="31945786" h="5735066">
                  <a:moveTo>
                    <a:pt x="27227461" y="0"/>
                  </a:moveTo>
                  <a:lnTo>
                    <a:pt x="31945786" y="3601466"/>
                  </a:lnTo>
                  <a:lnTo>
                    <a:pt x="31945786" y="5735066"/>
                  </a:lnTo>
                  <a:lnTo>
                    <a:pt x="0" y="5735066"/>
                  </a:lnTo>
                  <a:lnTo>
                    <a:pt x="0" y="4160647"/>
                  </a:lnTo>
                  <a:close/>
                </a:path>
              </a:pathLst>
            </a:custGeom>
            <a:solidFill>
              <a:srgbClr val="E72929"/>
            </a:solidFill>
          </p:spPr>
          <p:txBody>
            <a:bodyPr/>
            <a:lstStyle/>
            <a:p>
              <a:endParaRPr lang="en-ME"/>
            </a:p>
          </p:txBody>
        </p:sp>
      </p:grpSp>
      <p:sp>
        <p:nvSpPr>
          <p:cNvPr id="4" name="Freeform 4"/>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sp>
        <p:nvSpPr>
          <p:cNvPr id="6" name="TextBox 6"/>
          <p:cNvSpPr txBox="1"/>
          <p:nvPr/>
        </p:nvSpPr>
        <p:spPr>
          <a:xfrm>
            <a:off x="863113" y="2805296"/>
            <a:ext cx="16396187" cy="4270078"/>
          </a:xfrm>
          <a:prstGeom prst="rect">
            <a:avLst/>
          </a:prstGeom>
        </p:spPr>
        <p:txBody>
          <a:bodyPr lIns="0" tIns="0" rIns="0" bIns="0" rtlCol="0" anchor="t">
            <a:spAutoFit/>
          </a:bodyPr>
          <a:lstStyle/>
          <a:p>
            <a:pPr marL="514026" lvl="1" indent="-257013" algn="l">
              <a:lnSpc>
                <a:spcPts val="3809"/>
              </a:lnSpc>
              <a:buFont typeface="Arial"/>
              <a:buChar char="•"/>
            </a:pPr>
            <a:r>
              <a:rPr lang="en-US" sz="2380" dirty="0">
                <a:solidFill>
                  <a:srgbClr val="000000"/>
                </a:solidFill>
                <a:latin typeface="Arimo"/>
                <a:ea typeface="Arimo"/>
                <a:cs typeface="Arimo"/>
                <a:sym typeface="Arimo"/>
              </a:rPr>
              <a:t>Smart matching of users and job vacancies</a:t>
            </a:r>
          </a:p>
          <a:p>
            <a:pPr marL="514026" lvl="1" indent="-257013" algn="l">
              <a:lnSpc>
                <a:spcPts val="3809"/>
              </a:lnSpc>
              <a:buFont typeface="Arial"/>
              <a:buChar char="•"/>
            </a:pPr>
            <a:r>
              <a:rPr lang="en-US" sz="2380" dirty="0">
                <a:solidFill>
                  <a:srgbClr val="000000"/>
                </a:solidFill>
                <a:latin typeface="Arimo"/>
                <a:ea typeface="Arimo"/>
                <a:cs typeface="Arimo"/>
                <a:sym typeface="Arimo"/>
              </a:rPr>
              <a:t> Prediction of long-term unemployment risks</a:t>
            </a:r>
          </a:p>
          <a:p>
            <a:pPr marL="514026" lvl="1" indent="-257013" algn="l">
              <a:lnSpc>
                <a:spcPts val="3809"/>
              </a:lnSpc>
              <a:buFont typeface="Arial"/>
              <a:buChar char="•"/>
            </a:pPr>
            <a:r>
              <a:rPr lang="en-US" sz="2380" dirty="0">
                <a:solidFill>
                  <a:srgbClr val="000000"/>
                </a:solidFill>
                <a:latin typeface="Arimo"/>
                <a:ea typeface="Arimo"/>
                <a:cs typeface="Arimo"/>
                <a:sym typeface="Arimo"/>
              </a:rPr>
              <a:t> Recommendation of measures and training programs based on user profiles and </a:t>
            </a:r>
            <a:r>
              <a:rPr lang="en-US" sz="2380" dirty="0" err="1">
                <a:solidFill>
                  <a:srgbClr val="000000"/>
                </a:solidFill>
                <a:latin typeface="Arimo"/>
                <a:ea typeface="Arimo"/>
                <a:cs typeface="Arimo"/>
                <a:sym typeface="Arimo"/>
              </a:rPr>
              <a:t>labour</a:t>
            </a:r>
            <a:r>
              <a:rPr lang="en-US" sz="2380" dirty="0">
                <a:solidFill>
                  <a:srgbClr val="000000"/>
                </a:solidFill>
                <a:latin typeface="Arimo"/>
                <a:ea typeface="Arimo"/>
                <a:cs typeface="Arimo"/>
                <a:sym typeface="Arimo"/>
              </a:rPr>
              <a:t> market needs</a:t>
            </a:r>
          </a:p>
          <a:p>
            <a:pPr marL="514026" lvl="1" indent="-257013" algn="l">
              <a:lnSpc>
                <a:spcPts val="3809"/>
              </a:lnSpc>
              <a:buFont typeface="Arial"/>
              <a:buChar char="•"/>
            </a:pPr>
            <a:r>
              <a:rPr lang="en-US" sz="2380" dirty="0">
                <a:solidFill>
                  <a:srgbClr val="000000"/>
                </a:solidFill>
                <a:latin typeface="Arimo"/>
                <a:ea typeface="Arimo"/>
                <a:cs typeface="Arimo"/>
                <a:sym typeface="Arimo"/>
              </a:rPr>
              <a:t> Support for counselors through history analysis and recommendation of next steps</a:t>
            </a:r>
          </a:p>
          <a:p>
            <a:pPr marL="514026" lvl="1" indent="-257013" algn="l">
              <a:lnSpc>
                <a:spcPts val="3809"/>
              </a:lnSpc>
              <a:buFont typeface="Arial"/>
              <a:buChar char="•"/>
            </a:pPr>
            <a:r>
              <a:rPr lang="en-US" sz="2380" dirty="0">
                <a:solidFill>
                  <a:srgbClr val="000000"/>
                </a:solidFill>
                <a:latin typeface="Arimo"/>
                <a:ea typeface="Arimo"/>
                <a:cs typeface="Arimo"/>
                <a:sym typeface="Arimo"/>
              </a:rPr>
              <a:t> Intelligent document processing and anomaly detection in data</a:t>
            </a:r>
          </a:p>
          <a:p>
            <a:pPr algn="l">
              <a:lnSpc>
                <a:spcPts val="3809"/>
              </a:lnSpc>
            </a:pPr>
            <a:endParaRPr lang="en-US" sz="2380" dirty="0">
              <a:solidFill>
                <a:srgbClr val="000000"/>
              </a:solidFill>
              <a:latin typeface="Arimo"/>
              <a:ea typeface="Arimo"/>
              <a:cs typeface="Arimo"/>
              <a:sym typeface="Arimo"/>
            </a:endParaRPr>
          </a:p>
          <a:p>
            <a:pPr algn="l">
              <a:lnSpc>
                <a:spcPts val="3809"/>
              </a:lnSpc>
            </a:pPr>
            <a:r>
              <a:rPr lang="en-US" sz="2380" b="1" dirty="0">
                <a:solidFill>
                  <a:srgbClr val="E72929"/>
                </a:solidFill>
                <a:latin typeface="Arimo Bold"/>
                <a:ea typeface="Arimo Bold"/>
                <a:cs typeface="Arimo Bold"/>
                <a:sym typeface="Arimo Bold"/>
              </a:rPr>
              <a:t>“AI” is not a trend, but a logical continuation of digital transformation aimed at faster analysis, higher-quality decision-making and more efficient user guidance.</a:t>
            </a:r>
          </a:p>
          <a:p>
            <a:pPr algn="just">
              <a:lnSpc>
                <a:spcPts val="3809"/>
              </a:lnSpc>
            </a:pPr>
            <a:endParaRPr lang="en-US" sz="2380" b="1" dirty="0">
              <a:solidFill>
                <a:srgbClr val="E72929"/>
              </a:solidFill>
              <a:latin typeface="Arimo Bold"/>
              <a:ea typeface="Arimo Bold"/>
              <a:cs typeface="Arimo Bold"/>
              <a:sym typeface="Arimo Bold"/>
            </a:endParaRPr>
          </a:p>
        </p:txBody>
      </p:sp>
      <p:grpSp>
        <p:nvGrpSpPr>
          <p:cNvPr id="7" name="Group 7"/>
          <p:cNvGrpSpPr/>
          <p:nvPr/>
        </p:nvGrpSpPr>
        <p:grpSpPr>
          <a:xfrm rot="-506099">
            <a:off x="-1620571" y="7927704"/>
            <a:ext cx="5298542" cy="2317588"/>
            <a:chOff x="0" y="0"/>
            <a:chExt cx="5098648" cy="2230154"/>
          </a:xfrm>
        </p:grpSpPr>
        <p:sp>
          <p:nvSpPr>
            <p:cNvPr id="8" name="Freeform 8"/>
            <p:cNvSpPr/>
            <p:nvPr/>
          </p:nvSpPr>
          <p:spPr>
            <a:xfrm>
              <a:off x="0" y="0"/>
              <a:ext cx="5098669" cy="2230120"/>
            </a:xfrm>
            <a:custGeom>
              <a:avLst/>
              <a:gdLst/>
              <a:ahLst/>
              <a:cxnLst/>
              <a:rect l="l" t="t" r="r" b="b"/>
              <a:pathLst>
                <a:path w="5098669" h="2230120">
                  <a:moveTo>
                    <a:pt x="2868549" y="0"/>
                  </a:moveTo>
                  <a:lnTo>
                    <a:pt x="5098669" y="2230120"/>
                  </a:lnTo>
                  <a:lnTo>
                    <a:pt x="0" y="2230120"/>
                  </a:lnTo>
                  <a:lnTo>
                    <a:pt x="0" y="574294"/>
                  </a:lnTo>
                  <a:close/>
                </a:path>
              </a:pathLst>
            </a:custGeom>
            <a:solidFill>
              <a:srgbClr val="F2F2F2">
                <a:alpha val="55686"/>
              </a:srgbClr>
            </a:solidFill>
          </p:spPr>
          <p:txBody>
            <a:bodyPr/>
            <a:lstStyle/>
            <a:p>
              <a:endParaRPr lang="en-ME"/>
            </a:p>
          </p:txBody>
        </p:sp>
      </p:grpSp>
      <p:sp>
        <p:nvSpPr>
          <p:cNvPr id="9" name="Freeform 9"/>
          <p:cNvSpPr/>
          <p:nvPr/>
        </p:nvSpPr>
        <p:spPr>
          <a:xfrm>
            <a:off x="8767372" y="22835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
        <p:nvSpPr>
          <p:cNvPr id="10" name="TextBox 9">
            <a:extLst>
              <a:ext uri="{FF2B5EF4-FFF2-40B4-BE49-F238E27FC236}">
                <a16:creationId xmlns:a16="http://schemas.microsoft.com/office/drawing/2014/main" id="{FE549CEB-D186-BDC2-1CA8-B10E5D3045B3}"/>
              </a:ext>
            </a:extLst>
          </p:cNvPr>
          <p:cNvSpPr txBox="1"/>
          <p:nvPr/>
        </p:nvSpPr>
        <p:spPr>
          <a:xfrm>
            <a:off x="863113" y="1602440"/>
            <a:ext cx="12243287" cy="984885"/>
          </a:xfrm>
          <a:prstGeom prst="rect">
            <a:avLst/>
          </a:prstGeom>
          <a:noFill/>
        </p:spPr>
        <p:txBody>
          <a:bodyPr wrap="square" rtlCol="0">
            <a:spAutoFit/>
          </a:bodyPr>
          <a:lstStyle/>
          <a:p>
            <a:r>
              <a:rPr lang="en-ME" sz="4000" b="1" dirty="0">
                <a:solidFill>
                  <a:srgbClr val="FF0000"/>
                </a:solidFill>
              </a:rPr>
              <a:t>“AI” AS A NATURAL CONTINUATION OF DEVELOPMENT</a:t>
            </a:r>
          </a:p>
          <a:p>
            <a:endParaRPr lang="en-M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7694516" cy="3203790"/>
            <a:chOff x="0" y="0"/>
            <a:chExt cx="23592688" cy="4271720"/>
          </a:xfrm>
        </p:grpSpPr>
        <p:sp>
          <p:nvSpPr>
            <p:cNvPr id="3" name="Freeform 3"/>
            <p:cNvSpPr/>
            <p:nvPr/>
          </p:nvSpPr>
          <p:spPr>
            <a:xfrm>
              <a:off x="0" y="0"/>
              <a:ext cx="23592662" cy="4271772"/>
            </a:xfrm>
            <a:custGeom>
              <a:avLst/>
              <a:gdLst/>
              <a:ahLst/>
              <a:cxnLst/>
              <a:rect l="l" t="t" r="r" b="b"/>
              <a:pathLst>
                <a:path w="23592662" h="4271772">
                  <a:moveTo>
                    <a:pt x="0" y="0"/>
                  </a:moveTo>
                  <a:lnTo>
                    <a:pt x="23592662" y="0"/>
                  </a:lnTo>
                  <a:lnTo>
                    <a:pt x="2255393" y="4271772"/>
                  </a:lnTo>
                  <a:lnTo>
                    <a:pt x="0" y="2016379"/>
                  </a:lnTo>
                  <a:close/>
                </a:path>
              </a:pathLst>
            </a:custGeom>
            <a:solidFill>
              <a:srgbClr val="E72929"/>
            </a:solidFill>
          </p:spPr>
          <p:txBody>
            <a:bodyPr/>
            <a:lstStyle/>
            <a:p>
              <a:endParaRPr lang="en-ME"/>
            </a:p>
          </p:txBody>
        </p:sp>
      </p:grpSp>
      <p:grpSp>
        <p:nvGrpSpPr>
          <p:cNvPr id="4" name="Group 4"/>
          <p:cNvGrpSpPr/>
          <p:nvPr/>
        </p:nvGrpSpPr>
        <p:grpSpPr>
          <a:xfrm>
            <a:off x="13540154" y="0"/>
            <a:ext cx="4747847" cy="3203790"/>
            <a:chOff x="0" y="0"/>
            <a:chExt cx="6330462" cy="4271720"/>
          </a:xfrm>
        </p:grpSpPr>
        <p:sp>
          <p:nvSpPr>
            <p:cNvPr id="5" name="Freeform 5"/>
            <p:cNvSpPr/>
            <p:nvPr/>
          </p:nvSpPr>
          <p:spPr>
            <a:xfrm>
              <a:off x="0" y="0"/>
              <a:ext cx="6330442" cy="4271772"/>
            </a:xfrm>
            <a:custGeom>
              <a:avLst/>
              <a:gdLst/>
              <a:ahLst/>
              <a:cxnLst/>
              <a:rect l="l" t="t" r="r" b="b"/>
              <a:pathLst>
                <a:path w="6330442" h="4271772">
                  <a:moveTo>
                    <a:pt x="0" y="0"/>
                  </a:moveTo>
                  <a:lnTo>
                    <a:pt x="6330442" y="0"/>
                  </a:lnTo>
                  <a:lnTo>
                    <a:pt x="6330442" y="3859530"/>
                  </a:lnTo>
                  <a:lnTo>
                    <a:pt x="4271772" y="4271772"/>
                  </a:lnTo>
                  <a:close/>
                </a:path>
              </a:pathLst>
            </a:custGeom>
            <a:solidFill>
              <a:srgbClr val="E72929"/>
            </a:solidFill>
          </p:spPr>
          <p:txBody>
            <a:bodyPr/>
            <a:lstStyle/>
            <a:p>
              <a:endParaRPr lang="en-ME"/>
            </a:p>
          </p:txBody>
        </p:sp>
      </p:grpSp>
      <p:sp>
        <p:nvSpPr>
          <p:cNvPr id="6" name="TextBox 6"/>
          <p:cNvSpPr txBox="1"/>
          <p:nvPr/>
        </p:nvSpPr>
        <p:spPr>
          <a:xfrm>
            <a:off x="1711745" y="3371686"/>
            <a:ext cx="10678251" cy="641985"/>
          </a:xfrm>
          <a:prstGeom prst="rect">
            <a:avLst/>
          </a:prstGeom>
        </p:spPr>
        <p:txBody>
          <a:bodyPr lIns="0" tIns="0" rIns="0" bIns="0" rtlCol="0" anchor="t">
            <a:spAutoFit/>
          </a:bodyPr>
          <a:lstStyle/>
          <a:p>
            <a:pPr algn="l">
              <a:lnSpc>
                <a:spcPts val="5040"/>
              </a:lnSpc>
            </a:pPr>
            <a:r>
              <a:rPr lang="en-US" sz="3600" b="1">
                <a:solidFill>
                  <a:srgbClr val="E72929"/>
                </a:solidFill>
                <a:latin typeface="Arimo Bold"/>
                <a:ea typeface="Arimo Bold"/>
                <a:cs typeface="Arimo Bold"/>
                <a:sym typeface="Arimo Bold"/>
              </a:rPr>
              <a:t>CONCLUSION</a:t>
            </a:r>
          </a:p>
        </p:txBody>
      </p:sp>
      <p:sp>
        <p:nvSpPr>
          <p:cNvPr id="7" name="Freeform 7"/>
          <p:cNvSpPr/>
          <p:nvPr/>
        </p:nvSpPr>
        <p:spPr>
          <a:xfrm>
            <a:off x="11530685" y="8539314"/>
            <a:ext cx="6411660" cy="1437971"/>
          </a:xfrm>
          <a:custGeom>
            <a:avLst/>
            <a:gdLst/>
            <a:ahLst/>
            <a:cxnLst/>
            <a:rect l="l" t="t" r="r" b="b"/>
            <a:pathLst>
              <a:path w="6411660" h="1437971">
                <a:moveTo>
                  <a:pt x="0" y="0"/>
                </a:moveTo>
                <a:lnTo>
                  <a:pt x="6411660" y="0"/>
                </a:lnTo>
                <a:lnTo>
                  <a:pt x="6411660" y="1437972"/>
                </a:lnTo>
                <a:lnTo>
                  <a:pt x="0" y="1437972"/>
                </a:lnTo>
                <a:lnTo>
                  <a:pt x="0" y="0"/>
                </a:lnTo>
                <a:close/>
              </a:path>
            </a:pathLst>
          </a:custGeom>
          <a:blipFill>
            <a:blip r:embed="rId2"/>
            <a:stretch>
              <a:fillRect/>
            </a:stretch>
          </a:blipFill>
        </p:spPr>
        <p:txBody>
          <a:bodyPr/>
          <a:lstStyle/>
          <a:p>
            <a:endParaRPr lang="en-ME"/>
          </a:p>
        </p:txBody>
      </p:sp>
      <p:sp>
        <p:nvSpPr>
          <p:cNvPr id="8" name="TextBox 8"/>
          <p:cNvSpPr txBox="1"/>
          <p:nvPr/>
        </p:nvSpPr>
        <p:spPr>
          <a:xfrm>
            <a:off x="1711745" y="4175596"/>
            <a:ext cx="15007079" cy="4820807"/>
          </a:xfrm>
          <a:prstGeom prst="rect">
            <a:avLst/>
          </a:prstGeom>
        </p:spPr>
        <p:txBody>
          <a:bodyPr lIns="0" tIns="0" rIns="0" bIns="0" rtlCol="0" anchor="t">
            <a:spAutoFit/>
          </a:bodyPr>
          <a:lstStyle/>
          <a:p>
            <a:pPr algn="just">
              <a:lnSpc>
                <a:spcPts val="3809"/>
              </a:lnSpc>
            </a:pPr>
            <a:r>
              <a:rPr lang="en-US" sz="2380" dirty="0">
                <a:solidFill>
                  <a:srgbClr val="000000"/>
                </a:solidFill>
                <a:latin typeface="Arimo"/>
                <a:ea typeface="Arimo"/>
                <a:cs typeface="Arimo"/>
                <a:sym typeface="Arimo"/>
              </a:rPr>
              <a:t>The digital transformation of the Employment Agency of Montenegro represents a multi-phase process that began with addressing inherited technological and organizational limitations, continued through infrastructure modernization and the development of the </a:t>
            </a:r>
            <a:r>
              <a:rPr lang="en-US" sz="2380" dirty="0" err="1">
                <a:solidFill>
                  <a:srgbClr val="000000"/>
                </a:solidFill>
                <a:latin typeface="Arimo"/>
                <a:ea typeface="Arimo"/>
                <a:cs typeface="Arimo"/>
                <a:sym typeface="Arimo"/>
              </a:rPr>
              <a:t>eMplois</a:t>
            </a:r>
            <a:r>
              <a:rPr lang="en-US" sz="2380" dirty="0">
                <a:solidFill>
                  <a:srgbClr val="000000"/>
                </a:solidFill>
                <a:latin typeface="Arimo"/>
                <a:ea typeface="Arimo"/>
                <a:cs typeface="Arimo"/>
                <a:sym typeface="Arimo"/>
              </a:rPr>
              <a:t> system, and is now entering the phase of advanced analytics, document management, interoperability and future  AI implementation.</a:t>
            </a:r>
          </a:p>
          <a:p>
            <a:pPr algn="just">
              <a:lnSpc>
                <a:spcPts val="3809"/>
              </a:lnSpc>
            </a:pPr>
            <a:endParaRPr lang="en-US" sz="2380" dirty="0">
              <a:solidFill>
                <a:srgbClr val="000000"/>
              </a:solidFill>
              <a:latin typeface="Arimo"/>
              <a:ea typeface="Arimo"/>
              <a:cs typeface="Arimo"/>
              <a:sym typeface="Arimo"/>
            </a:endParaRPr>
          </a:p>
          <a:p>
            <a:pPr algn="just">
              <a:lnSpc>
                <a:spcPts val="3809"/>
              </a:lnSpc>
            </a:pPr>
            <a:r>
              <a:rPr lang="en-US" sz="2380" dirty="0">
                <a:solidFill>
                  <a:srgbClr val="000000"/>
                </a:solidFill>
                <a:latin typeface="Arimo"/>
                <a:ea typeface="Arimo"/>
                <a:cs typeface="Arimo"/>
                <a:sym typeface="Arimo"/>
              </a:rPr>
              <a:t>EAM is evolving from an administrative service into an intelligent, interoperable and data-driven platform that actively manages users pathways to employment and makes decisions based on real outcomes. Digital transformation is not the final goal, but a strategic instrument for building a modern public employment service prepared for European standards, future technologies and measurable impact on the </a:t>
            </a:r>
            <a:r>
              <a:rPr lang="en-US" sz="2380" dirty="0" err="1">
                <a:solidFill>
                  <a:srgbClr val="000000"/>
                </a:solidFill>
                <a:latin typeface="Arimo"/>
                <a:ea typeface="Arimo"/>
                <a:cs typeface="Arimo"/>
                <a:sym typeface="Arimo"/>
              </a:rPr>
              <a:t>labour</a:t>
            </a:r>
            <a:r>
              <a:rPr lang="en-US" sz="2380" dirty="0">
                <a:solidFill>
                  <a:srgbClr val="000000"/>
                </a:solidFill>
                <a:latin typeface="Arimo"/>
                <a:ea typeface="Arimo"/>
                <a:cs typeface="Arimo"/>
                <a:sym typeface="Arimo"/>
              </a:rPr>
              <a:t> market.</a:t>
            </a:r>
          </a:p>
          <a:p>
            <a:pPr algn="just">
              <a:lnSpc>
                <a:spcPts val="3809"/>
              </a:lnSpc>
            </a:pPr>
            <a:endParaRPr lang="en-US" sz="2380" dirty="0">
              <a:solidFill>
                <a:srgbClr val="000000"/>
              </a:solidFill>
              <a:latin typeface="Arimo"/>
              <a:ea typeface="Arimo"/>
              <a:cs typeface="Arimo"/>
              <a:sym typeface="Arimo"/>
            </a:endParaRPr>
          </a:p>
        </p:txBody>
      </p:sp>
      <p:grpSp>
        <p:nvGrpSpPr>
          <p:cNvPr id="9" name="Group 9"/>
          <p:cNvGrpSpPr/>
          <p:nvPr/>
        </p:nvGrpSpPr>
        <p:grpSpPr>
          <a:xfrm rot="-672074">
            <a:off x="-461449" y="8972615"/>
            <a:ext cx="8613122" cy="2317588"/>
            <a:chOff x="0" y="0"/>
            <a:chExt cx="8288181" cy="2230154"/>
          </a:xfrm>
        </p:grpSpPr>
        <p:sp>
          <p:nvSpPr>
            <p:cNvPr id="10" name="Freeform 10"/>
            <p:cNvSpPr/>
            <p:nvPr/>
          </p:nvSpPr>
          <p:spPr>
            <a:xfrm>
              <a:off x="0" y="0"/>
              <a:ext cx="8288202" cy="2230120"/>
            </a:xfrm>
            <a:custGeom>
              <a:avLst/>
              <a:gdLst/>
              <a:ahLst/>
              <a:cxnLst/>
              <a:rect l="l" t="t" r="r" b="b"/>
              <a:pathLst>
                <a:path w="8288202" h="2230120">
                  <a:moveTo>
                    <a:pt x="4663011" y="0"/>
                  </a:moveTo>
                  <a:lnTo>
                    <a:pt x="8288202" y="2230120"/>
                  </a:lnTo>
                  <a:lnTo>
                    <a:pt x="0" y="2230120"/>
                  </a:lnTo>
                  <a:lnTo>
                    <a:pt x="0" y="574294"/>
                  </a:lnTo>
                  <a:close/>
                </a:path>
              </a:pathLst>
            </a:custGeom>
            <a:solidFill>
              <a:srgbClr val="F2F2F2">
                <a:alpha val="55686"/>
              </a:srgbClr>
            </a:solidFill>
          </p:spPr>
          <p:txBody>
            <a:bodyPr/>
            <a:lstStyle/>
            <a:p>
              <a:endParaRPr lang="en-ME"/>
            </a:p>
          </p:txBody>
        </p:sp>
      </p:grpSp>
      <p:sp>
        <p:nvSpPr>
          <p:cNvPr id="11" name="Freeform 11"/>
          <p:cNvSpPr/>
          <p:nvPr/>
        </p:nvSpPr>
        <p:spPr>
          <a:xfrm>
            <a:off x="8614827" y="8603195"/>
            <a:ext cx="2915858" cy="1310209"/>
          </a:xfrm>
          <a:custGeom>
            <a:avLst/>
            <a:gdLst/>
            <a:ahLst/>
            <a:cxnLst/>
            <a:rect l="l" t="t" r="r" b="b"/>
            <a:pathLst>
              <a:path w="2915858" h="1310209">
                <a:moveTo>
                  <a:pt x="0" y="0"/>
                </a:moveTo>
                <a:lnTo>
                  <a:pt x="2915858" y="0"/>
                </a:lnTo>
                <a:lnTo>
                  <a:pt x="2915858" y="1310210"/>
                </a:lnTo>
                <a:lnTo>
                  <a:pt x="0" y="1310210"/>
                </a:lnTo>
                <a:lnTo>
                  <a:pt x="0" y="0"/>
                </a:lnTo>
                <a:close/>
              </a:path>
            </a:pathLst>
          </a:custGeom>
          <a:blipFill>
            <a:blip r:embed="rId3">
              <a:alphaModFix amt="77000"/>
            </a:blip>
            <a:stretch>
              <a:fillRect/>
            </a:stretch>
          </a:blipFill>
        </p:spPr>
        <p:txBody>
          <a:bodyPr/>
          <a:lstStyle/>
          <a:p>
            <a:endParaRPr lang="en-M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100000">
            <a:off x="3965325" y="2930811"/>
            <a:ext cx="1815824" cy="761259"/>
            <a:chOff x="0" y="0"/>
            <a:chExt cx="2421098" cy="1015012"/>
          </a:xfrm>
        </p:grpSpPr>
        <p:sp>
          <p:nvSpPr>
            <p:cNvPr id="3" name="Freeform 3"/>
            <p:cNvSpPr/>
            <p:nvPr/>
          </p:nvSpPr>
          <p:spPr>
            <a:xfrm>
              <a:off x="0" y="0"/>
              <a:ext cx="2421128" cy="1014984"/>
            </a:xfrm>
            <a:custGeom>
              <a:avLst/>
              <a:gdLst/>
              <a:ahLst/>
              <a:cxnLst/>
              <a:rect l="l" t="t" r="r" b="b"/>
              <a:pathLst>
                <a:path w="2421128" h="1014984">
                  <a:moveTo>
                    <a:pt x="2421128" y="1014984"/>
                  </a:moveTo>
                  <a:lnTo>
                    <a:pt x="676402" y="1014984"/>
                  </a:lnTo>
                  <a:lnTo>
                    <a:pt x="0" y="0"/>
                  </a:lnTo>
                  <a:lnTo>
                    <a:pt x="1744726" y="0"/>
                  </a:lnTo>
                  <a:lnTo>
                    <a:pt x="2421128" y="1014984"/>
                  </a:lnTo>
                  <a:close/>
                </a:path>
              </a:pathLst>
            </a:custGeom>
            <a:solidFill>
              <a:srgbClr val="E72929"/>
            </a:solidFill>
          </p:spPr>
          <p:txBody>
            <a:bodyPr/>
            <a:lstStyle/>
            <a:p>
              <a:endParaRPr lang="en-ME"/>
            </a:p>
          </p:txBody>
        </p:sp>
      </p:grpSp>
      <p:grpSp>
        <p:nvGrpSpPr>
          <p:cNvPr id="4" name="Group 4"/>
          <p:cNvGrpSpPr/>
          <p:nvPr/>
        </p:nvGrpSpPr>
        <p:grpSpPr>
          <a:xfrm>
            <a:off x="2099822" y="0"/>
            <a:ext cx="2579880" cy="2400301"/>
            <a:chOff x="0" y="0"/>
            <a:chExt cx="3439840" cy="3200402"/>
          </a:xfrm>
        </p:grpSpPr>
        <p:sp>
          <p:nvSpPr>
            <p:cNvPr id="5" name="Freeform 5"/>
            <p:cNvSpPr/>
            <p:nvPr/>
          </p:nvSpPr>
          <p:spPr>
            <a:xfrm>
              <a:off x="0" y="0"/>
              <a:ext cx="3439795" cy="3200400"/>
            </a:xfrm>
            <a:custGeom>
              <a:avLst/>
              <a:gdLst/>
              <a:ahLst/>
              <a:cxnLst/>
              <a:rect l="l" t="t" r="r" b="b"/>
              <a:pathLst>
                <a:path w="3439795" h="3200400">
                  <a:moveTo>
                    <a:pt x="0" y="0"/>
                  </a:moveTo>
                  <a:lnTo>
                    <a:pt x="1435481" y="0"/>
                  </a:lnTo>
                  <a:lnTo>
                    <a:pt x="3439795" y="2004441"/>
                  </a:lnTo>
                  <a:lnTo>
                    <a:pt x="3200400" y="3200400"/>
                  </a:lnTo>
                  <a:lnTo>
                    <a:pt x="0" y="0"/>
                  </a:lnTo>
                  <a:close/>
                </a:path>
              </a:pathLst>
            </a:custGeom>
            <a:solidFill>
              <a:srgbClr val="E72929"/>
            </a:solidFill>
          </p:spPr>
          <p:txBody>
            <a:bodyPr/>
            <a:lstStyle/>
            <a:p>
              <a:endParaRPr lang="en-ME"/>
            </a:p>
          </p:txBody>
        </p:sp>
      </p:grpSp>
      <p:grpSp>
        <p:nvGrpSpPr>
          <p:cNvPr id="6" name="Group 6"/>
          <p:cNvGrpSpPr/>
          <p:nvPr/>
        </p:nvGrpSpPr>
        <p:grpSpPr>
          <a:xfrm>
            <a:off x="0" y="4699349"/>
            <a:ext cx="6240006" cy="5491824"/>
            <a:chOff x="0" y="0"/>
            <a:chExt cx="8320008" cy="7322432"/>
          </a:xfrm>
        </p:grpSpPr>
        <p:sp>
          <p:nvSpPr>
            <p:cNvPr id="7" name="Freeform 7"/>
            <p:cNvSpPr/>
            <p:nvPr/>
          </p:nvSpPr>
          <p:spPr>
            <a:xfrm>
              <a:off x="0" y="0"/>
              <a:ext cx="8320024" cy="7322439"/>
            </a:xfrm>
            <a:custGeom>
              <a:avLst/>
              <a:gdLst/>
              <a:ahLst/>
              <a:cxnLst/>
              <a:rect l="l" t="t" r="r" b="b"/>
              <a:pathLst>
                <a:path w="8320024" h="7322439">
                  <a:moveTo>
                    <a:pt x="1673352" y="0"/>
                  </a:moveTo>
                  <a:lnTo>
                    <a:pt x="8320024" y="6646545"/>
                  </a:lnTo>
                  <a:lnTo>
                    <a:pt x="4944237" y="7322439"/>
                  </a:lnTo>
                  <a:lnTo>
                    <a:pt x="0" y="7322439"/>
                  </a:lnTo>
                  <a:lnTo>
                    <a:pt x="0" y="335026"/>
                  </a:lnTo>
                  <a:close/>
                </a:path>
              </a:pathLst>
            </a:custGeom>
            <a:solidFill>
              <a:srgbClr val="F2F2F2"/>
            </a:solidFill>
          </p:spPr>
          <p:txBody>
            <a:bodyPr/>
            <a:lstStyle/>
            <a:p>
              <a:endParaRPr lang="en-ME"/>
            </a:p>
          </p:txBody>
        </p:sp>
      </p:grpSp>
      <p:grpSp>
        <p:nvGrpSpPr>
          <p:cNvPr id="8" name="Group 8"/>
          <p:cNvGrpSpPr/>
          <p:nvPr/>
        </p:nvGrpSpPr>
        <p:grpSpPr>
          <a:xfrm>
            <a:off x="0" y="5999230"/>
            <a:ext cx="8903246" cy="4287770"/>
            <a:chOff x="0" y="0"/>
            <a:chExt cx="11870994" cy="5717026"/>
          </a:xfrm>
        </p:grpSpPr>
        <p:sp>
          <p:nvSpPr>
            <p:cNvPr id="9" name="Freeform 9"/>
            <p:cNvSpPr/>
            <p:nvPr/>
          </p:nvSpPr>
          <p:spPr>
            <a:xfrm>
              <a:off x="0" y="0"/>
              <a:ext cx="11870944" cy="5717032"/>
            </a:xfrm>
            <a:custGeom>
              <a:avLst/>
              <a:gdLst/>
              <a:ahLst/>
              <a:cxnLst/>
              <a:rect l="l" t="t" r="r" b="b"/>
              <a:pathLst>
                <a:path w="11870944" h="5717032">
                  <a:moveTo>
                    <a:pt x="6153912" y="0"/>
                  </a:moveTo>
                  <a:lnTo>
                    <a:pt x="11870944" y="5717032"/>
                  </a:lnTo>
                  <a:lnTo>
                    <a:pt x="0" y="5717032"/>
                  </a:lnTo>
                  <a:lnTo>
                    <a:pt x="0" y="1232027"/>
                  </a:lnTo>
                  <a:close/>
                </a:path>
              </a:pathLst>
            </a:custGeom>
            <a:gradFill rotWithShape="1">
              <a:gsLst>
                <a:gs pos="0">
                  <a:srgbClr val="E72929">
                    <a:alpha val="100000"/>
                  </a:srgbClr>
                </a:gs>
                <a:gs pos="100000">
                  <a:srgbClr val="E72929">
                    <a:alpha val="100000"/>
                  </a:srgbClr>
                </a:gs>
              </a:gsLst>
              <a:lin ang="0"/>
            </a:gradFill>
          </p:spPr>
          <p:txBody>
            <a:bodyPr/>
            <a:lstStyle/>
            <a:p>
              <a:endParaRPr lang="en-ME"/>
            </a:p>
          </p:txBody>
        </p:sp>
      </p:grpSp>
      <p:sp>
        <p:nvSpPr>
          <p:cNvPr id="11" name="Freeform 11"/>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sp>
        <p:nvSpPr>
          <p:cNvPr id="12" name="Freeform 12"/>
          <p:cNvSpPr/>
          <p:nvPr/>
        </p:nvSpPr>
        <p:spPr>
          <a:xfrm>
            <a:off x="8767372" y="22835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
        <p:nvSpPr>
          <p:cNvPr id="14" name="TextBox 13">
            <a:extLst>
              <a:ext uri="{FF2B5EF4-FFF2-40B4-BE49-F238E27FC236}">
                <a16:creationId xmlns:a16="http://schemas.microsoft.com/office/drawing/2014/main" id="{4174E74F-204E-1294-AAF9-EE796D6DE45A}"/>
              </a:ext>
            </a:extLst>
          </p:cNvPr>
          <p:cNvSpPr txBox="1"/>
          <p:nvPr/>
        </p:nvSpPr>
        <p:spPr>
          <a:xfrm>
            <a:off x="6643901" y="4281490"/>
            <a:ext cx="7162800" cy="1846659"/>
          </a:xfrm>
          <a:prstGeom prst="rect">
            <a:avLst/>
          </a:prstGeom>
          <a:noFill/>
        </p:spPr>
        <p:txBody>
          <a:bodyPr wrap="square" rtlCol="0">
            <a:spAutoFit/>
          </a:bodyPr>
          <a:lstStyle/>
          <a:p>
            <a:pPr algn="ctr"/>
            <a:r>
              <a:rPr lang="en-ME" sz="4800" b="1" dirty="0">
                <a:solidFill>
                  <a:srgbClr val="FF0000"/>
                </a:solidFill>
              </a:rPr>
              <a:t>THANK YOU </a:t>
            </a:r>
          </a:p>
          <a:p>
            <a:pPr algn="ctr"/>
            <a:r>
              <a:rPr lang="en-ME" sz="4800" b="1" dirty="0">
                <a:solidFill>
                  <a:srgbClr val="FF0000"/>
                </a:solidFill>
              </a:rPr>
              <a:t>FOR YOUR ATTENTION!</a:t>
            </a:r>
          </a:p>
          <a:p>
            <a:endParaRPr lang="en-ME" dirty="0"/>
          </a:p>
        </p:txBody>
      </p:sp>
      <p:sp>
        <p:nvSpPr>
          <p:cNvPr id="15" name="TextBox 14">
            <a:extLst>
              <a:ext uri="{FF2B5EF4-FFF2-40B4-BE49-F238E27FC236}">
                <a16:creationId xmlns:a16="http://schemas.microsoft.com/office/drawing/2014/main" id="{0FEDDEB6-D607-BB68-873B-D7D3889A79C1}"/>
              </a:ext>
            </a:extLst>
          </p:cNvPr>
          <p:cNvSpPr txBox="1"/>
          <p:nvPr/>
        </p:nvSpPr>
        <p:spPr>
          <a:xfrm>
            <a:off x="11698781" y="7435155"/>
            <a:ext cx="5995170" cy="2100575"/>
          </a:xfrm>
          <a:prstGeom prst="rect">
            <a:avLst/>
          </a:prstGeom>
          <a:noFill/>
        </p:spPr>
        <p:txBody>
          <a:bodyPr wrap="square" rtlCol="0">
            <a:spAutoFit/>
          </a:bodyPr>
          <a:lstStyle/>
          <a:p>
            <a:pPr algn="r">
              <a:lnSpc>
                <a:spcPts val="4480"/>
              </a:lnSpc>
            </a:pPr>
            <a:r>
              <a:rPr lang="en-US" sz="3200" dirty="0">
                <a:solidFill>
                  <a:srgbClr val="000000"/>
                </a:solidFill>
                <a:ea typeface="Arimo"/>
                <a:cs typeface="Arimo"/>
                <a:sym typeface="Arimo"/>
              </a:rPr>
              <a:t>Luka </a:t>
            </a:r>
            <a:r>
              <a:rPr lang="en-US" sz="3200" dirty="0" err="1">
                <a:solidFill>
                  <a:srgbClr val="000000"/>
                </a:solidFill>
                <a:ea typeface="Arimo"/>
                <a:cs typeface="Arimo"/>
                <a:sym typeface="Arimo"/>
              </a:rPr>
              <a:t>Đuričković</a:t>
            </a:r>
            <a:endParaRPr lang="en-US" sz="3200" dirty="0">
              <a:solidFill>
                <a:srgbClr val="000000"/>
              </a:solidFill>
              <a:ea typeface="Arimo"/>
              <a:cs typeface="Arimo"/>
              <a:sym typeface="Arimo"/>
            </a:endParaRPr>
          </a:p>
          <a:p>
            <a:pPr algn="r">
              <a:lnSpc>
                <a:spcPts val="4480"/>
              </a:lnSpc>
            </a:pPr>
            <a:r>
              <a:rPr lang="en-US" sz="3200" dirty="0">
                <a:solidFill>
                  <a:srgbClr val="000000"/>
                </a:solidFill>
                <a:ea typeface="Arimo"/>
                <a:cs typeface="Arimo"/>
                <a:sym typeface="Arimo"/>
              </a:rPr>
              <a:t>DEPUTY  DIRECTOR</a:t>
            </a:r>
          </a:p>
          <a:p>
            <a:pPr algn="r">
              <a:lnSpc>
                <a:spcPts val="4480"/>
              </a:lnSpc>
            </a:pPr>
            <a:r>
              <a:rPr lang="en-US" sz="3200" dirty="0">
                <a:solidFill>
                  <a:srgbClr val="000000"/>
                </a:solidFill>
                <a:ea typeface="Arimo"/>
                <a:cs typeface="Arimo"/>
                <a:sym typeface="Arimo"/>
              </a:rPr>
              <a:t> </a:t>
            </a:r>
            <a:r>
              <a:rPr lang="en-US" sz="3200" dirty="0" err="1">
                <a:solidFill>
                  <a:srgbClr val="000000"/>
                </a:solidFill>
                <a:ea typeface="Arimo"/>
                <a:cs typeface="Arimo"/>
                <a:sym typeface="Arimo"/>
              </a:rPr>
              <a:t>luka.djurickovic@zzzcg.me</a:t>
            </a:r>
            <a:endParaRPr lang="en-US" sz="3200" dirty="0">
              <a:solidFill>
                <a:srgbClr val="000000"/>
              </a:solidFill>
              <a:ea typeface="Arimo"/>
              <a:cs typeface="Arimo"/>
              <a:sym typeface="Arimo"/>
            </a:endParaRPr>
          </a:p>
          <a:p>
            <a:endParaRPr lang="en-M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985684"/>
            <a:ext cx="18288000" cy="4301316"/>
            <a:chOff x="0" y="0"/>
            <a:chExt cx="24384000" cy="5735088"/>
          </a:xfrm>
        </p:grpSpPr>
        <p:sp>
          <p:nvSpPr>
            <p:cNvPr id="3" name="Freeform 3"/>
            <p:cNvSpPr/>
            <p:nvPr/>
          </p:nvSpPr>
          <p:spPr>
            <a:xfrm>
              <a:off x="0" y="0"/>
              <a:ext cx="24384000" cy="5735066"/>
            </a:xfrm>
            <a:custGeom>
              <a:avLst/>
              <a:gdLst/>
              <a:ahLst/>
              <a:cxnLst/>
              <a:rect l="l" t="t" r="r" b="b"/>
              <a:pathLst>
                <a:path w="24384000" h="5735066">
                  <a:moveTo>
                    <a:pt x="20782535" y="0"/>
                  </a:moveTo>
                  <a:lnTo>
                    <a:pt x="24384000" y="3601466"/>
                  </a:lnTo>
                  <a:lnTo>
                    <a:pt x="24384000" y="5735066"/>
                  </a:lnTo>
                  <a:lnTo>
                    <a:pt x="0" y="5735066"/>
                  </a:lnTo>
                  <a:lnTo>
                    <a:pt x="0" y="4160647"/>
                  </a:lnTo>
                  <a:close/>
                </a:path>
              </a:pathLst>
            </a:custGeom>
            <a:solidFill>
              <a:srgbClr val="E72929"/>
            </a:solidFill>
          </p:spPr>
          <p:txBody>
            <a:bodyPr/>
            <a:lstStyle/>
            <a:p>
              <a:endParaRPr lang="en-ME"/>
            </a:p>
          </p:txBody>
        </p:sp>
      </p:grpSp>
      <p:sp>
        <p:nvSpPr>
          <p:cNvPr id="4" name="Freeform 4"/>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sp>
        <p:nvSpPr>
          <p:cNvPr id="5" name="TextBox 5"/>
          <p:cNvSpPr txBox="1"/>
          <p:nvPr/>
        </p:nvSpPr>
        <p:spPr>
          <a:xfrm>
            <a:off x="1028700" y="960455"/>
            <a:ext cx="7759788" cy="602794"/>
          </a:xfrm>
          <a:prstGeom prst="rect">
            <a:avLst/>
          </a:prstGeom>
        </p:spPr>
        <p:txBody>
          <a:bodyPr lIns="0" tIns="0" rIns="0" bIns="0" rtlCol="0" anchor="t">
            <a:spAutoFit/>
          </a:bodyPr>
          <a:lstStyle/>
          <a:p>
            <a:pPr algn="l">
              <a:lnSpc>
                <a:spcPts val="5040"/>
              </a:lnSpc>
            </a:pPr>
            <a:r>
              <a:rPr lang="en-US" sz="3600" b="1" dirty="0">
                <a:solidFill>
                  <a:srgbClr val="E72929"/>
                </a:solidFill>
                <a:ea typeface="Arimo Bold"/>
                <a:cs typeface="Arimo Bold"/>
                <a:sym typeface="Arimo Bold"/>
              </a:rPr>
              <a:t>INTRODUCTION</a:t>
            </a:r>
          </a:p>
        </p:txBody>
      </p:sp>
      <p:sp>
        <p:nvSpPr>
          <p:cNvPr id="6" name="TextBox 6"/>
          <p:cNvSpPr txBox="1"/>
          <p:nvPr/>
        </p:nvSpPr>
        <p:spPr>
          <a:xfrm>
            <a:off x="1028700" y="2056389"/>
            <a:ext cx="13082135" cy="5308120"/>
          </a:xfrm>
          <a:prstGeom prst="rect">
            <a:avLst/>
          </a:prstGeom>
        </p:spPr>
        <p:txBody>
          <a:bodyPr lIns="0" tIns="0" rIns="0" bIns="0" rtlCol="0" anchor="t">
            <a:spAutoFit/>
          </a:bodyPr>
          <a:lstStyle/>
          <a:p>
            <a:pPr algn="just">
              <a:lnSpc>
                <a:spcPts val="3809"/>
              </a:lnSpc>
            </a:pPr>
            <a:r>
              <a:rPr lang="en-US" sz="2380" dirty="0">
                <a:solidFill>
                  <a:srgbClr val="000000"/>
                </a:solidFill>
                <a:latin typeface="Arimo"/>
                <a:ea typeface="Arimo"/>
                <a:cs typeface="Arimo"/>
                <a:sym typeface="Arimo"/>
              </a:rPr>
              <a:t>The digital transformation of the Employment Agency of Montenegro represents a comprehensive, chronological and strategically structured process focused on THE NEW INFORMA  TION SYSTEM, infrastructure modernization, service digitalization and interoperability.</a:t>
            </a:r>
          </a:p>
          <a:p>
            <a:pPr algn="just">
              <a:lnSpc>
                <a:spcPts val="3809"/>
              </a:lnSpc>
            </a:pPr>
            <a:r>
              <a:rPr lang="en-US" sz="2380" dirty="0">
                <a:solidFill>
                  <a:srgbClr val="000000"/>
                </a:solidFill>
                <a:latin typeface="Arimo"/>
                <a:ea typeface="Arimo"/>
                <a:cs typeface="Arimo"/>
                <a:sym typeface="Arimo"/>
              </a:rPr>
              <a:t>The Agency is transitioning from the digitalization of individual processes toward the transformation of the public employment service into a data-driven, interoperable and user-oriented institution.</a:t>
            </a:r>
          </a:p>
          <a:p>
            <a:pPr algn="just">
              <a:lnSpc>
                <a:spcPts val="3809"/>
              </a:lnSpc>
            </a:pPr>
            <a:endParaRPr lang="en-US" sz="2380" dirty="0">
              <a:solidFill>
                <a:srgbClr val="000000"/>
              </a:solidFill>
              <a:latin typeface="Arimo"/>
              <a:ea typeface="Arimo"/>
              <a:cs typeface="Arimo"/>
              <a:sym typeface="Arimo"/>
            </a:endParaRPr>
          </a:p>
          <a:p>
            <a:pPr algn="just">
              <a:lnSpc>
                <a:spcPts val="3809"/>
              </a:lnSpc>
            </a:pPr>
            <a:r>
              <a:rPr lang="en-US" sz="2380" dirty="0">
                <a:solidFill>
                  <a:srgbClr val="000000"/>
                </a:solidFill>
                <a:latin typeface="Arimo"/>
                <a:ea typeface="Arimo"/>
                <a:cs typeface="Arimo"/>
                <a:sym typeface="Arimo"/>
              </a:rPr>
              <a:t>The new information system is not an isolated software solution, but the foundation for transforming the operational model — from administration and record-keeping toward active case management and measurable outcomes.</a:t>
            </a:r>
          </a:p>
          <a:p>
            <a:pPr algn="just">
              <a:lnSpc>
                <a:spcPts val="3809"/>
              </a:lnSpc>
            </a:pPr>
            <a:endParaRPr lang="en-US" sz="2380" dirty="0">
              <a:solidFill>
                <a:srgbClr val="000000"/>
              </a:solidFill>
              <a:latin typeface="Arimo"/>
              <a:ea typeface="Arimo"/>
              <a:cs typeface="Arimo"/>
              <a:sym typeface="Arimo"/>
            </a:endParaRPr>
          </a:p>
        </p:txBody>
      </p:sp>
      <p:sp>
        <p:nvSpPr>
          <p:cNvPr id="7" name="Freeform 7"/>
          <p:cNvSpPr/>
          <p:nvPr/>
        </p:nvSpPr>
        <p:spPr>
          <a:xfrm>
            <a:off x="8540815" y="292231"/>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985684"/>
            <a:ext cx="18288000" cy="4301316"/>
            <a:chOff x="0" y="0"/>
            <a:chExt cx="24384000" cy="5735088"/>
          </a:xfrm>
        </p:grpSpPr>
        <p:sp>
          <p:nvSpPr>
            <p:cNvPr id="3" name="Freeform 3"/>
            <p:cNvSpPr/>
            <p:nvPr/>
          </p:nvSpPr>
          <p:spPr>
            <a:xfrm>
              <a:off x="0" y="0"/>
              <a:ext cx="24384000" cy="5735066"/>
            </a:xfrm>
            <a:custGeom>
              <a:avLst/>
              <a:gdLst/>
              <a:ahLst/>
              <a:cxnLst/>
              <a:rect l="l" t="t" r="r" b="b"/>
              <a:pathLst>
                <a:path w="24384000" h="5735066">
                  <a:moveTo>
                    <a:pt x="20782535" y="0"/>
                  </a:moveTo>
                  <a:lnTo>
                    <a:pt x="24384000" y="3601466"/>
                  </a:lnTo>
                  <a:lnTo>
                    <a:pt x="24384000" y="5735066"/>
                  </a:lnTo>
                  <a:lnTo>
                    <a:pt x="0" y="5735066"/>
                  </a:lnTo>
                  <a:lnTo>
                    <a:pt x="0" y="4160647"/>
                  </a:lnTo>
                  <a:close/>
                </a:path>
              </a:pathLst>
            </a:custGeom>
            <a:solidFill>
              <a:srgbClr val="E72929"/>
            </a:solidFill>
          </p:spPr>
          <p:txBody>
            <a:bodyPr/>
            <a:lstStyle/>
            <a:p>
              <a:endParaRPr lang="en-ME"/>
            </a:p>
          </p:txBody>
        </p:sp>
      </p:grpSp>
      <p:sp>
        <p:nvSpPr>
          <p:cNvPr id="4" name="Freeform 4"/>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sp>
        <p:nvSpPr>
          <p:cNvPr id="6" name="TextBox 6"/>
          <p:cNvSpPr txBox="1"/>
          <p:nvPr/>
        </p:nvSpPr>
        <p:spPr>
          <a:xfrm>
            <a:off x="1028700" y="3212677"/>
            <a:ext cx="13082135" cy="3793828"/>
          </a:xfrm>
          <a:prstGeom prst="rect">
            <a:avLst/>
          </a:prstGeom>
        </p:spPr>
        <p:txBody>
          <a:bodyPr lIns="0" tIns="0" rIns="0" bIns="0" rtlCol="0" anchor="t">
            <a:spAutoFit/>
          </a:bodyPr>
          <a:lstStyle/>
          <a:p>
            <a:pPr algn="just">
              <a:lnSpc>
                <a:spcPts val="3809"/>
              </a:lnSpc>
            </a:pPr>
            <a:r>
              <a:rPr lang="en-US" sz="2380" dirty="0">
                <a:solidFill>
                  <a:srgbClr val="000000"/>
                </a:solidFill>
                <a:latin typeface="Arimo"/>
                <a:ea typeface="Arimo"/>
                <a:cs typeface="Arimo"/>
                <a:sym typeface="Arimo"/>
              </a:rPr>
              <a:t>Before the project, the Agency operated in an environment shaped by fragmented solutions, with multiple disconnected applications, manual processes and limited analytics. The key challenge was not only outdated technology, but the absence of a unified system capable of connecting processes and data.</a:t>
            </a:r>
          </a:p>
          <a:p>
            <a:pPr algn="just">
              <a:lnSpc>
                <a:spcPts val="3809"/>
              </a:lnSpc>
            </a:pPr>
            <a:endParaRPr lang="en-US" sz="2380" dirty="0">
              <a:solidFill>
                <a:srgbClr val="000000"/>
              </a:solidFill>
              <a:latin typeface="Arimo"/>
              <a:ea typeface="Arimo"/>
              <a:cs typeface="Arimo"/>
              <a:sym typeface="Arimo"/>
            </a:endParaRPr>
          </a:p>
          <a:p>
            <a:pPr algn="just">
              <a:lnSpc>
                <a:spcPts val="3809"/>
              </a:lnSpc>
            </a:pPr>
            <a:r>
              <a:rPr lang="en-US" sz="2380" dirty="0">
                <a:solidFill>
                  <a:srgbClr val="000000"/>
                </a:solidFill>
                <a:latin typeface="Arimo"/>
                <a:ea typeface="Arimo"/>
                <a:cs typeface="Arimo"/>
                <a:sym typeface="Arimo"/>
              </a:rPr>
              <a:t>The Agency did not need only technical modernization, but a unified digital platform that integrates processes, data and enables further development.</a:t>
            </a:r>
          </a:p>
          <a:p>
            <a:pPr algn="just">
              <a:lnSpc>
                <a:spcPts val="3809"/>
              </a:lnSpc>
            </a:pPr>
            <a:endParaRPr lang="en-US" sz="2380" dirty="0">
              <a:solidFill>
                <a:srgbClr val="000000"/>
              </a:solidFill>
              <a:latin typeface="Arimo"/>
              <a:ea typeface="Arimo"/>
              <a:cs typeface="Arimo"/>
              <a:sym typeface="Arimo"/>
            </a:endParaRPr>
          </a:p>
        </p:txBody>
      </p:sp>
      <p:sp>
        <p:nvSpPr>
          <p:cNvPr id="9" name="Freeform 9"/>
          <p:cNvSpPr/>
          <p:nvPr/>
        </p:nvSpPr>
        <p:spPr>
          <a:xfrm>
            <a:off x="8767372" y="22835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
        <p:nvSpPr>
          <p:cNvPr id="7" name="TextBox 6">
            <a:extLst>
              <a:ext uri="{FF2B5EF4-FFF2-40B4-BE49-F238E27FC236}">
                <a16:creationId xmlns:a16="http://schemas.microsoft.com/office/drawing/2014/main" id="{80E143EF-852C-7014-AF66-C9EB679DD337}"/>
              </a:ext>
            </a:extLst>
          </p:cNvPr>
          <p:cNvSpPr txBox="1"/>
          <p:nvPr/>
        </p:nvSpPr>
        <p:spPr>
          <a:xfrm>
            <a:off x="1028700" y="1602440"/>
            <a:ext cx="10172700" cy="984885"/>
          </a:xfrm>
          <a:prstGeom prst="rect">
            <a:avLst/>
          </a:prstGeom>
          <a:noFill/>
        </p:spPr>
        <p:txBody>
          <a:bodyPr wrap="square" rtlCol="0">
            <a:spAutoFit/>
          </a:bodyPr>
          <a:lstStyle/>
          <a:p>
            <a:r>
              <a:rPr lang="en-ME" sz="4000" b="1" dirty="0">
                <a:solidFill>
                  <a:srgbClr val="FF0000"/>
                </a:solidFill>
              </a:rPr>
              <a:t>WHY TRANSFORMATION WAS NECESSARY</a:t>
            </a:r>
          </a:p>
          <a:p>
            <a:endParaRPr lang="en-M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464014" y="-33062"/>
            <a:ext cx="3823986" cy="1672616"/>
            <a:chOff x="0" y="0"/>
            <a:chExt cx="5098648" cy="2230154"/>
          </a:xfrm>
        </p:grpSpPr>
        <p:sp>
          <p:nvSpPr>
            <p:cNvPr id="5" name="Freeform 5"/>
            <p:cNvSpPr/>
            <p:nvPr/>
          </p:nvSpPr>
          <p:spPr>
            <a:xfrm>
              <a:off x="0" y="0"/>
              <a:ext cx="5098669" cy="2230120"/>
            </a:xfrm>
            <a:custGeom>
              <a:avLst/>
              <a:gdLst/>
              <a:ahLst/>
              <a:cxnLst/>
              <a:rect l="l" t="t" r="r" b="b"/>
              <a:pathLst>
                <a:path w="5098669" h="2230120">
                  <a:moveTo>
                    <a:pt x="0" y="0"/>
                  </a:moveTo>
                  <a:lnTo>
                    <a:pt x="5098669" y="0"/>
                  </a:lnTo>
                  <a:lnTo>
                    <a:pt x="5098669" y="1655826"/>
                  </a:lnTo>
                  <a:lnTo>
                    <a:pt x="2230120" y="2230120"/>
                  </a:lnTo>
                  <a:close/>
                </a:path>
              </a:pathLst>
            </a:custGeom>
            <a:solidFill>
              <a:srgbClr val="E72929"/>
            </a:solidFill>
          </p:spPr>
          <p:txBody>
            <a:bodyPr/>
            <a:lstStyle/>
            <a:p>
              <a:endParaRPr lang="en-ME"/>
            </a:p>
          </p:txBody>
        </p:sp>
      </p:grpSp>
      <p:sp>
        <p:nvSpPr>
          <p:cNvPr id="8" name="Freeform 8"/>
          <p:cNvSpPr/>
          <p:nvPr/>
        </p:nvSpPr>
        <p:spPr>
          <a:xfrm>
            <a:off x="11298827" y="8539314"/>
            <a:ext cx="6411660" cy="1437971"/>
          </a:xfrm>
          <a:custGeom>
            <a:avLst/>
            <a:gdLst/>
            <a:ahLst/>
            <a:cxnLst/>
            <a:rect l="l" t="t" r="r" b="b"/>
            <a:pathLst>
              <a:path w="6411660" h="1437971">
                <a:moveTo>
                  <a:pt x="0" y="0"/>
                </a:moveTo>
                <a:lnTo>
                  <a:pt x="6411660" y="0"/>
                </a:lnTo>
                <a:lnTo>
                  <a:pt x="6411660" y="1437972"/>
                </a:lnTo>
                <a:lnTo>
                  <a:pt x="0" y="1437972"/>
                </a:lnTo>
                <a:lnTo>
                  <a:pt x="0" y="0"/>
                </a:lnTo>
                <a:close/>
              </a:path>
            </a:pathLst>
          </a:custGeom>
          <a:blipFill>
            <a:blip r:embed="rId2"/>
            <a:stretch>
              <a:fillRect/>
            </a:stretch>
          </a:blipFill>
        </p:spPr>
        <p:txBody>
          <a:bodyPr/>
          <a:lstStyle/>
          <a:p>
            <a:endParaRPr lang="en-ME"/>
          </a:p>
        </p:txBody>
      </p:sp>
      <p:grpSp>
        <p:nvGrpSpPr>
          <p:cNvPr id="9" name="Group 9"/>
          <p:cNvGrpSpPr/>
          <p:nvPr/>
        </p:nvGrpSpPr>
        <p:grpSpPr>
          <a:xfrm rot="10800000">
            <a:off x="17929" y="8604590"/>
            <a:ext cx="3823986" cy="1672616"/>
            <a:chOff x="0" y="0"/>
            <a:chExt cx="5098648" cy="2230154"/>
          </a:xfrm>
        </p:grpSpPr>
        <p:sp>
          <p:nvSpPr>
            <p:cNvPr id="10" name="Freeform 10"/>
            <p:cNvSpPr/>
            <p:nvPr/>
          </p:nvSpPr>
          <p:spPr>
            <a:xfrm>
              <a:off x="0" y="0"/>
              <a:ext cx="5098669" cy="2230120"/>
            </a:xfrm>
            <a:custGeom>
              <a:avLst/>
              <a:gdLst/>
              <a:ahLst/>
              <a:cxnLst/>
              <a:rect l="l" t="t" r="r" b="b"/>
              <a:pathLst>
                <a:path w="5098669" h="2230120">
                  <a:moveTo>
                    <a:pt x="0" y="0"/>
                  </a:moveTo>
                  <a:lnTo>
                    <a:pt x="5098669" y="0"/>
                  </a:lnTo>
                  <a:lnTo>
                    <a:pt x="5098669" y="1655826"/>
                  </a:lnTo>
                  <a:lnTo>
                    <a:pt x="2230120" y="2230120"/>
                  </a:lnTo>
                  <a:close/>
                </a:path>
              </a:pathLst>
            </a:custGeom>
            <a:solidFill>
              <a:srgbClr val="E72929"/>
            </a:solidFill>
          </p:spPr>
          <p:txBody>
            <a:bodyPr/>
            <a:lstStyle/>
            <a:p>
              <a:endParaRPr lang="en-ME"/>
            </a:p>
          </p:txBody>
        </p:sp>
      </p:grpSp>
      <p:sp>
        <p:nvSpPr>
          <p:cNvPr id="11" name="Freeform 11"/>
          <p:cNvSpPr/>
          <p:nvPr/>
        </p:nvSpPr>
        <p:spPr>
          <a:xfrm>
            <a:off x="8248678" y="8572101"/>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
        <p:nvSpPr>
          <p:cNvPr id="12" name="Freeform 12"/>
          <p:cNvSpPr/>
          <p:nvPr/>
        </p:nvSpPr>
        <p:spPr>
          <a:xfrm>
            <a:off x="3287850" y="1847664"/>
            <a:ext cx="11712300" cy="6591671"/>
          </a:xfrm>
          <a:custGeom>
            <a:avLst/>
            <a:gdLst/>
            <a:ahLst/>
            <a:cxnLst/>
            <a:rect l="l" t="t" r="r" b="b"/>
            <a:pathLst>
              <a:path w="11712300" h="6591671">
                <a:moveTo>
                  <a:pt x="0" y="0"/>
                </a:moveTo>
                <a:lnTo>
                  <a:pt x="11712300" y="0"/>
                </a:lnTo>
                <a:lnTo>
                  <a:pt x="11712300" y="6591672"/>
                </a:lnTo>
                <a:lnTo>
                  <a:pt x="0" y="6591672"/>
                </a:lnTo>
                <a:lnTo>
                  <a:pt x="0" y="0"/>
                </a:lnTo>
                <a:close/>
              </a:path>
            </a:pathLst>
          </a:custGeom>
          <a:blipFill>
            <a:blip r:embed="rId4"/>
            <a:stretch>
              <a:fillRect/>
            </a:stretch>
          </a:blipFill>
        </p:spPr>
        <p:txBody>
          <a:bodyPr/>
          <a:lstStyle/>
          <a:p>
            <a:endParaRPr lang="en-ME"/>
          </a:p>
        </p:txBody>
      </p:sp>
      <p:sp>
        <p:nvSpPr>
          <p:cNvPr id="13" name="TextBox 13"/>
          <p:cNvSpPr txBox="1"/>
          <p:nvPr/>
        </p:nvSpPr>
        <p:spPr>
          <a:xfrm>
            <a:off x="9706607" y="2753959"/>
            <a:ext cx="3756220" cy="641985"/>
          </a:xfrm>
          <a:prstGeom prst="rect">
            <a:avLst/>
          </a:prstGeom>
        </p:spPr>
        <p:txBody>
          <a:bodyPr lIns="0" tIns="0" rIns="0" bIns="0" rtlCol="0" anchor="t">
            <a:spAutoFit/>
          </a:bodyPr>
          <a:lstStyle/>
          <a:p>
            <a:pPr algn="ctr">
              <a:lnSpc>
                <a:spcPts val="5040"/>
              </a:lnSpc>
            </a:pPr>
            <a:r>
              <a:rPr lang="en-US" sz="3600">
                <a:solidFill>
                  <a:srgbClr val="FFFFFF"/>
                </a:solidFill>
                <a:latin typeface="Arimo"/>
                <a:ea typeface="Arimo"/>
                <a:cs typeface="Arimo"/>
                <a:sym typeface="Arimo"/>
              </a:rPr>
              <a:t>2023. godina</a:t>
            </a:r>
          </a:p>
        </p:txBody>
      </p:sp>
      <p:sp>
        <p:nvSpPr>
          <p:cNvPr id="2" name="TextBox 1">
            <a:extLst>
              <a:ext uri="{FF2B5EF4-FFF2-40B4-BE49-F238E27FC236}">
                <a16:creationId xmlns:a16="http://schemas.microsoft.com/office/drawing/2014/main" id="{72FA055B-328A-0D36-FD34-1B566C1DA821}"/>
              </a:ext>
            </a:extLst>
          </p:cNvPr>
          <p:cNvSpPr txBox="1"/>
          <p:nvPr/>
        </p:nvSpPr>
        <p:spPr>
          <a:xfrm>
            <a:off x="3429000" y="647700"/>
            <a:ext cx="8915400" cy="707886"/>
          </a:xfrm>
          <a:prstGeom prst="rect">
            <a:avLst/>
          </a:prstGeom>
          <a:noFill/>
        </p:spPr>
        <p:txBody>
          <a:bodyPr wrap="square" rtlCol="0">
            <a:spAutoFit/>
          </a:bodyPr>
          <a:lstStyle/>
          <a:p>
            <a:r>
              <a:rPr lang="en-ME" sz="4000" b="1" dirty="0">
                <a:solidFill>
                  <a:srgbClr val="FF0000"/>
                </a:solidFill>
              </a:rPr>
              <a:t>TRANSFORMATION TIMELINE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0439" y="0"/>
            <a:ext cx="17694516" cy="3203790"/>
            <a:chOff x="0" y="0"/>
            <a:chExt cx="23592688" cy="4271720"/>
          </a:xfrm>
        </p:grpSpPr>
        <p:sp>
          <p:nvSpPr>
            <p:cNvPr id="3" name="Freeform 3"/>
            <p:cNvSpPr/>
            <p:nvPr/>
          </p:nvSpPr>
          <p:spPr>
            <a:xfrm>
              <a:off x="0" y="0"/>
              <a:ext cx="23592662" cy="4271772"/>
            </a:xfrm>
            <a:custGeom>
              <a:avLst/>
              <a:gdLst/>
              <a:ahLst/>
              <a:cxnLst/>
              <a:rect l="l" t="t" r="r" b="b"/>
              <a:pathLst>
                <a:path w="23592662" h="4271772">
                  <a:moveTo>
                    <a:pt x="0" y="0"/>
                  </a:moveTo>
                  <a:lnTo>
                    <a:pt x="23592662" y="0"/>
                  </a:lnTo>
                  <a:lnTo>
                    <a:pt x="2255393" y="4271772"/>
                  </a:lnTo>
                  <a:lnTo>
                    <a:pt x="0" y="2016379"/>
                  </a:lnTo>
                  <a:close/>
                </a:path>
              </a:pathLst>
            </a:custGeom>
            <a:solidFill>
              <a:srgbClr val="E72929"/>
            </a:solidFill>
          </p:spPr>
          <p:txBody>
            <a:bodyPr/>
            <a:lstStyle/>
            <a:p>
              <a:endParaRPr lang="en-ME"/>
            </a:p>
          </p:txBody>
        </p:sp>
      </p:grpSp>
      <p:grpSp>
        <p:nvGrpSpPr>
          <p:cNvPr id="4" name="Group 4"/>
          <p:cNvGrpSpPr/>
          <p:nvPr/>
        </p:nvGrpSpPr>
        <p:grpSpPr>
          <a:xfrm>
            <a:off x="13540154" y="0"/>
            <a:ext cx="4747847" cy="3203790"/>
            <a:chOff x="0" y="0"/>
            <a:chExt cx="6330462" cy="4271720"/>
          </a:xfrm>
        </p:grpSpPr>
        <p:sp>
          <p:nvSpPr>
            <p:cNvPr id="5" name="Freeform 5"/>
            <p:cNvSpPr/>
            <p:nvPr/>
          </p:nvSpPr>
          <p:spPr>
            <a:xfrm>
              <a:off x="0" y="0"/>
              <a:ext cx="6330442" cy="4271772"/>
            </a:xfrm>
            <a:custGeom>
              <a:avLst/>
              <a:gdLst/>
              <a:ahLst/>
              <a:cxnLst/>
              <a:rect l="l" t="t" r="r" b="b"/>
              <a:pathLst>
                <a:path w="6330442" h="4271772">
                  <a:moveTo>
                    <a:pt x="0" y="0"/>
                  </a:moveTo>
                  <a:lnTo>
                    <a:pt x="6330442" y="0"/>
                  </a:lnTo>
                  <a:lnTo>
                    <a:pt x="6330442" y="3859530"/>
                  </a:lnTo>
                  <a:lnTo>
                    <a:pt x="4271772" y="4271772"/>
                  </a:lnTo>
                  <a:close/>
                </a:path>
              </a:pathLst>
            </a:custGeom>
            <a:solidFill>
              <a:srgbClr val="E72929"/>
            </a:solidFill>
          </p:spPr>
          <p:txBody>
            <a:bodyPr/>
            <a:lstStyle/>
            <a:p>
              <a:endParaRPr lang="en-ME"/>
            </a:p>
          </p:txBody>
        </p:sp>
      </p:grpSp>
      <p:sp>
        <p:nvSpPr>
          <p:cNvPr id="7" name="TextBox 7"/>
          <p:cNvSpPr txBox="1"/>
          <p:nvPr/>
        </p:nvSpPr>
        <p:spPr>
          <a:xfrm>
            <a:off x="1028700" y="4146414"/>
            <a:ext cx="14199215" cy="997086"/>
          </a:xfrm>
          <a:prstGeom prst="rect">
            <a:avLst/>
          </a:prstGeom>
        </p:spPr>
        <p:txBody>
          <a:bodyPr lIns="0" tIns="0" rIns="0" bIns="0" rtlCol="0" anchor="t">
            <a:spAutoFit/>
          </a:bodyPr>
          <a:lstStyle/>
          <a:p>
            <a:pPr algn="l">
              <a:lnSpc>
                <a:spcPts val="4098"/>
              </a:lnSpc>
            </a:pPr>
            <a:r>
              <a:rPr lang="en-US" sz="2561" dirty="0">
                <a:solidFill>
                  <a:srgbClr val="000000"/>
                </a:solidFill>
                <a:latin typeface="Arimo"/>
                <a:ea typeface="Arimo"/>
                <a:cs typeface="Arimo"/>
                <a:sym typeface="Arimo"/>
              </a:rPr>
              <a:t>“Upgrade of IT   Infrastructure and Development of the New Information System” is being implemented through EU funds with co-financing from the Government of Montenegro.</a:t>
            </a:r>
          </a:p>
        </p:txBody>
      </p:sp>
      <p:sp>
        <p:nvSpPr>
          <p:cNvPr id="8" name="Freeform 8"/>
          <p:cNvSpPr/>
          <p:nvPr/>
        </p:nvSpPr>
        <p:spPr>
          <a:xfrm>
            <a:off x="11530685" y="8539314"/>
            <a:ext cx="6411660" cy="1437971"/>
          </a:xfrm>
          <a:custGeom>
            <a:avLst/>
            <a:gdLst/>
            <a:ahLst/>
            <a:cxnLst/>
            <a:rect l="l" t="t" r="r" b="b"/>
            <a:pathLst>
              <a:path w="6411660" h="1437971">
                <a:moveTo>
                  <a:pt x="0" y="0"/>
                </a:moveTo>
                <a:lnTo>
                  <a:pt x="6411660" y="0"/>
                </a:lnTo>
                <a:lnTo>
                  <a:pt x="6411660" y="1437972"/>
                </a:lnTo>
                <a:lnTo>
                  <a:pt x="0" y="1437972"/>
                </a:lnTo>
                <a:lnTo>
                  <a:pt x="0" y="0"/>
                </a:lnTo>
                <a:close/>
              </a:path>
            </a:pathLst>
          </a:custGeom>
          <a:blipFill>
            <a:blip r:embed="rId2"/>
            <a:stretch>
              <a:fillRect/>
            </a:stretch>
          </a:blipFill>
        </p:spPr>
        <p:txBody>
          <a:bodyPr/>
          <a:lstStyle/>
          <a:p>
            <a:endParaRPr lang="en-ME"/>
          </a:p>
        </p:txBody>
      </p:sp>
      <p:grpSp>
        <p:nvGrpSpPr>
          <p:cNvPr id="9" name="Group 9"/>
          <p:cNvGrpSpPr/>
          <p:nvPr/>
        </p:nvGrpSpPr>
        <p:grpSpPr>
          <a:xfrm>
            <a:off x="1028700" y="5598152"/>
            <a:ext cx="3236828" cy="2786337"/>
            <a:chOff x="0" y="0"/>
            <a:chExt cx="5339336" cy="4596226"/>
          </a:xfrm>
        </p:grpSpPr>
        <p:sp>
          <p:nvSpPr>
            <p:cNvPr id="10" name="Freeform 10"/>
            <p:cNvSpPr/>
            <p:nvPr/>
          </p:nvSpPr>
          <p:spPr>
            <a:xfrm>
              <a:off x="0" y="0"/>
              <a:ext cx="5339334" cy="4596226"/>
            </a:xfrm>
            <a:custGeom>
              <a:avLst/>
              <a:gdLst/>
              <a:ahLst/>
              <a:cxnLst/>
              <a:rect l="l" t="t" r="r" b="b"/>
              <a:pathLst>
                <a:path w="5339334" h="4596226">
                  <a:moveTo>
                    <a:pt x="0" y="0"/>
                  </a:moveTo>
                  <a:lnTo>
                    <a:pt x="5339334" y="0"/>
                  </a:lnTo>
                  <a:lnTo>
                    <a:pt x="5339334" y="4596226"/>
                  </a:lnTo>
                  <a:lnTo>
                    <a:pt x="0" y="4596226"/>
                  </a:lnTo>
                </a:path>
              </a:pathLst>
            </a:custGeom>
            <a:solidFill>
              <a:srgbClr val="E72929"/>
            </a:solidFill>
          </p:spPr>
          <p:txBody>
            <a:bodyPr/>
            <a:lstStyle/>
            <a:p>
              <a:endParaRPr lang="en-ME"/>
            </a:p>
          </p:txBody>
        </p:sp>
      </p:grpSp>
      <p:grpSp>
        <p:nvGrpSpPr>
          <p:cNvPr id="11" name="Group 11"/>
          <p:cNvGrpSpPr/>
          <p:nvPr/>
        </p:nvGrpSpPr>
        <p:grpSpPr>
          <a:xfrm>
            <a:off x="5776127" y="5598152"/>
            <a:ext cx="3236828" cy="2786337"/>
            <a:chOff x="0" y="0"/>
            <a:chExt cx="5339336" cy="4596226"/>
          </a:xfrm>
        </p:grpSpPr>
        <p:sp>
          <p:nvSpPr>
            <p:cNvPr id="12" name="Freeform 12"/>
            <p:cNvSpPr/>
            <p:nvPr/>
          </p:nvSpPr>
          <p:spPr>
            <a:xfrm>
              <a:off x="0" y="0"/>
              <a:ext cx="5339334" cy="4596226"/>
            </a:xfrm>
            <a:custGeom>
              <a:avLst/>
              <a:gdLst/>
              <a:ahLst/>
              <a:cxnLst/>
              <a:rect l="l" t="t" r="r" b="b"/>
              <a:pathLst>
                <a:path w="5339334" h="4596226">
                  <a:moveTo>
                    <a:pt x="0" y="0"/>
                  </a:moveTo>
                  <a:lnTo>
                    <a:pt x="5339334" y="0"/>
                  </a:lnTo>
                  <a:lnTo>
                    <a:pt x="5339334" y="4596226"/>
                  </a:lnTo>
                  <a:lnTo>
                    <a:pt x="0" y="4596226"/>
                  </a:lnTo>
                </a:path>
              </a:pathLst>
            </a:custGeom>
            <a:solidFill>
              <a:srgbClr val="E72929"/>
            </a:solidFill>
          </p:spPr>
          <p:txBody>
            <a:bodyPr/>
            <a:lstStyle/>
            <a:p>
              <a:endParaRPr lang="en-ME"/>
            </a:p>
          </p:txBody>
        </p:sp>
      </p:grpSp>
      <p:sp>
        <p:nvSpPr>
          <p:cNvPr id="13" name="TextBox 13"/>
          <p:cNvSpPr txBox="1"/>
          <p:nvPr/>
        </p:nvSpPr>
        <p:spPr>
          <a:xfrm>
            <a:off x="1028700" y="5578451"/>
            <a:ext cx="3236828" cy="2730490"/>
          </a:xfrm>
          <a:prstGeom prst="rect">
            <a:avLst/>
          </a:prstGeom>
        </p:spPr>
        <p:txBody>
          <a:bodyPr lIns="0" tIns="0" rIns="0" bIns="0" rtlCol="0" anchor="t">
            <a:spAutoFit/>
          </a:bodyPr>
          <a:lstStyle/>
          <a:p>
            <a:pPr algn="ctr">
              <a:lnSpc>
                <a:spcPts val="3100"/>
              </a:lnSpc>
            </a:pPr>
            <a:r>
              <a:rPr lang="en-US" sz="1937">
                <a:solidFill>
                  <a:srgbClr val="FFFFFF"/>
                </a:solidFill>
                <a:latin typeface="Arimo"/>
                <a:ea typeface="Arimo"/>
                <a:cs typeface="Arimo"/>
                <a:sym typeface="Arimo"/>
              </a:rPr>
              <a:t>The project is part of a broader policy framework focused on:</a:t>
            </a:r>
          </a:p>
          <a:p>
            <a:pPr algn="ctr">
              <a:lnSpc>
                <a:spcPts val="3100"/>
              </a:lnSpc>
            </a:pPr>
            <a:r>
              <a:rPr lang="en-US" sz="1937">
                <a:solidFill>
                  <a:srgbClr val="FFFFFF"/>
                </a:solidFill>
                <a:latin typeface="Arimo"/>
                <a:ea typeface="Arimo"/>
                <a:cs typeface="Arimo"/>
                <a:sym typeface="Arimo"/>
              </a:rPr>
              <a:t> • employment,</a:t>
            </a:r>
          </a:p>
          <a:p>
            <a:pPr algn="ctr">
              <a:lnSpc>
                <a:spcPts val="3100"/>
              </a:lnSpc>
            </a:pPr>
            <a:r>
              <a:rPr lang="en-US" sz="1937">
                <a:solidFill>
                  <a:srgbClr val="FFFFFF"/>
                </a:solidFill>
                <a:latin typeface="Arimo"/>
                <a:ea typeface="Arimo"/>
                <a:cs typeface="Arimo"/>
                <a:sym typeface="Arimo"/>
              </a:rPr>
              <a:t> • social inclusion,</a:t>
            </a:r>
          </a:p>
          <a:p>
            <a:pPr algn="ctr">
              <a:lnSpc>
                <a:spcPts val="3100"/>
              </a:lnSpc>
            </a:pPr>
            <a:r>
              <a:rPr lang="en-US" sz="1937">
                <a:solidFill>
                  <a:srgbClr val="FFFFFF"/>
                </a:solidFill>
                <a:latin typeface="Arimo"/>
                <a:ea typeface="Arimo"/>
                <a:cs typeface="Arimo"/>
                <a:sym typeface="Arimo"/>
              </a:rPr>
              <a:t> • digital public administration.</a:t>
            </a:r>
          </a:p>
        </p:txBody>
      </p:sp>
      <p:sp>
        <p:nvSpPr>
          <p:cNvPr id="14" name="TextBox 14"/>
          <p:cNvSpPr txBox="1"/>
          <p:nvPr/>
        </p:nvSpPr>
        <p:spPr>
          <a:xfrm>
            <a:off x="5907172" y="5578451"/>
            <a:ext cx="3236828" cy="2730490"/>
          </a:xfrm>
          <a:prstGeom prst="rect">
            <a:avLst/>
          </a:prstGeom>
        </p:spPr>
        <p:txBody>
          <a:bodyPr lIns="0" tIns="0" rIns="0" bIns="0" rtlCol="0" anchor="t">
            <a:spAutoFit/>
          </a:bodyPr>
          <a:lstStyle/>
          <a:p>
            <a:pPr algn="l">
              <a:lnSpc>
                <a:spcPts val="3100"/>
              </a:lnSpc>
            </a:pPr>
            <a:r>
              <a:rPr lang="en-US" sz="1937">
                <a:solidFill>
                  <a:srgbClr val="FFFFFF"/>
                </a:solidFill>
                <a:latin typeface="Arimo"/>
                <a:ea typeface="Arimo"/>
                <a:cs typeface="Arimo"/>
                <a:sym typeface="Arimo"/>
              </a:rPr>
              <a:t>It encompasses three key segments:</a:t>
            </a:r>
          </a:p>
          <a:p>
            <a:pPr algn="l">
              <a:lnSpc>
                <a:spcPts val="3100"/>
              </a:lnSpc>
            </a:pPr>
            <a:r>
              <a:rPr lang="en-US" sz="1937">
                <a:solidFill>
                  <a:srgbClr val="FFFFFF"/>
                </a:solidFill>
                <a:latin typeface="Arimo"/>
                <a:ea typeface="Arimo"/>
                <a:cs typeface="Arimo"/>
                <a:sym typeface="Arimo"/>
              </a:rPr>
              <a:t> • infrastructure (servers, network, DR),</a:t>
            </a:r>
          </a:p>
          <a:p>
            <a:pPr algn="l">
              <a:lnSpc>
                <a:spcPts val="3100"/>
              </a:lnSpc>
            </a:pPr>
            <a:r>
              <a:rPr lang="en-US" sz="1937">
                <a:solidFill>
                  <a:srgbClr val="FFFFFF"/>
                </a:solidFill>
                <a:latin typeface="Arimo"/>
                <a:ea typeface="Arimo"/>
                <a:cs typeface="Arimo"/>
                <a:sym typeface="Arimo"/>
              </a:rPr>
              <a:t> • end-user equipment,</a:t>
            </a:r>
          </a:p>
          <a:p>
            <a:pPr algn="ctr">
              <a:lnSpc>
                <a:spcPts val="3100"/>
              </a:lnSpc>
            </a:pPr>
            <a:r>
              <a:rPr lang="en-US" sz="1937">
                <a:solidFill>
                  <a:srgbClr val="FFFFFF"/>
                </a:solidFill>
                <a:latin typeface="Arimo"/>
                <a:ea typeface="Arimo"/>
                <a:cs typeface="Arimo"/>
                <a:sym typeface="Arimo"/>
              </a:rPr>
              <a:t> • development of the eMplois system.</a:t>
            </a:r>
          </a:p>
        </p:txBody>
      </p:sp>
      <p:grpSp>
        <p:nvGrpSpPr>
          <p:cNvPr id="15" name="Group 15"/>
          <p:cNvGrpSpPr/>
          <p:nvPr/>
        </p:nvGrpSpPr>
        <p:grpSpPr>
          <a:xfrm rot="-672074">
            <a:off x="15487129" y="5574340"/>
            <a:ext cx="5298542" cy="2317588"/>
            <a:chOff x="0" y="0"/>
            <a:chExt cx="5098648" cy="2230154"/>
          </a:xfrm>
        </p:grpSpPr>
        <p:sp>
          <p:nvSpPr>
            <p:cNvPr id="16" name="Freeform 16"/>
            <p:cNvSpPr/>
            <p:nvPr/>
          </p:nvSpPr>
          <p:spPr>
            <a:xfrm>
              <a:off x="0" y="0"/>
              <a:ext cx="5098669" cy="2230120"/>
            </a:xfrm>
            <a:custGeom>
              <a:avLst/>
              <a:gdLst/>
              <a:ahLst/>
              <a:cxnLst/>
              <a:rect l="l" t="t" r="r" b="b"/>
              <a:pathLst>
                <a:path w="5098669" h="2230120">
                  <a:moveTo>
                    <a:pt x="2868549" y="0"/>
                  </a:moveTo>
                  <a:lnTo>
                    <a:pt x="5098669" y="2230120"/>
                  </a:lnTo>
                  <a:lnTo>
                    <a:pt x="0" y="2230120"/>
                  </a:lnTo>
                  <a:lnTo>
                    <a:pt x="0" y="574294"/>
                  </a:lnTo>
                  <a:close/>
                </a:path>
              </a:pathLst>
            </a:custGeom>
            <a:solidFill>
              <a:srgbClr val="F2F2F2">
                <a:alpha val="55686"/>
              </a:srgbClr>
            </a:solidFill>
          </p:spPr>
          <p:txBody>
            <a:bodyPr/>
            <a:lstStyle/>
            <a:p>
              <a:endParaRPr lang="en-ME"/>
            </a:p>
          </p:txBody>
        </p:sp>
      </p:grpSp>
      <p:sp>
        <p:nvSpPr>
          <p:cNvPr id="17" name="Freeform 17"/>
          <p:cNvSpPr/>
          <p:nvPr/>
        </p:nvSpPr>
        <p:spPr>
          <a:xfrm>
            <a:off x="8614827" y="8667076"/>
            <a:ext cx="2915858" cy="1310209"/>
          </a:xfrm>
          <a:custGeom>
            <a:avLst/>
            <a:gdLst/>
            <a:ahLst/>
            <a:cxnLst/>
            <a:rect l="l" t="t" r="r" b="b"/>
            <a:pathLst>
              <a:path w="2915858" h="1310209">
                <a:moveTo>
                  <a:pt x="0" y="0"/>
                </a:moveTo>
                <a:lnTo>
                  <a:pt x="2915858" y="0"/>
                </a:lnTo>
                <a:lnTo>
                  <a:pt x="2915858" y="1310210"/>
                </a:lnTo>
                <a:lnTo>
                  <a:pt x="0" y="1310210"/>
                </a:lnTo>
                <a:lnTo>
                  <a:pt x="0" y="0"/>
                </a:lnTo>
                <a:close/>
              </a:path>
            </a:pathLst>
          </a:custGeom>
          <a:blipFill>
            <a:blip r:embed="rId3">
              <a:alphaModFix amt="77000"/>
            </a:blip>
            <a:stretch>
              <a:fillRect/>
            </a:stretch>
          </a:blipFill>
        </p:spPr>
        <p:txBody>
          <a:bodyPr/>
          <a:lstStyle/>
          <a:p>
            <a:endParaRPr lang="en-ME"/>
          </a:p>
        </p:txBody>
      </p:sp>
      <p:sp>
        <p:nvSpPr>
          <p:cNvPr id="18" name="TextBox 17">
            <a:extLst>
              <a:ext uri="{FF2B5EF4-FFF2-40B4-BE49-F238E27FC236}">
                <a16:creationId xmlns:a16="http://schemas.microsoft.com/office/drawing/2014/main" id="{AF7A36C4-B031-D952-51B1-37D91C48C3D0}"/>
              </a:ext>
            </a:extLst>
          </p:cNvPr>
          <p:cNvSpPr txBox="1"/>
          <p:nvPr/>
        </p:nvSpPr>
        <p:spPr>
          <a:xfrm>
            <a:off x="1028700" y="3203829"/>
            <a:ext cx="10248900" cy="707886"/>
          </a:xfrm>
          <a:prstGeom prst="rect">
            <a:avLst/>
          </a:prstGeom>
          <a:noFill/>
        </p:spPr>
        <p:txBody>
          <a:bodyPr wrap="square" rtlCol="0">
            <a:spAutoFit/>
          </a:bodyPr>
          <a:lstStyle/>
          <a:p>
            <a:r>
              <a:rPr lang="en-ME" sz="4000" b="1" dirty="0">
                <a:solidFill>
                  <a:srgbClr val="FF0000"/>
                </a:solidFill>
              </a:rPr>
              <a:t>PROJECT FRAMEWORK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1460873" y="8935381"/>
            <a:ext cx="6411660" cy="1437971"/>
          </a:xfrm>
          <a:custGeom>
            <a:avLst/>
            <a:gdLst/>
            <a:ahLst/>
            <a:cxnLst/>
            <a:rect l="l" t="t" r="r" b="b"/>
            <a:pathLst>
              <a:path w="6411660" h="1437971">
                <a:moveTo>
                  <a:pt x="0" y="0"/>
                </a:moveTo>
                <a:lnTo>
                  <a:pt x="6411660" y="0"/>
                </a:lnTo>
                <a:lnTo>
                  <a:pt x="6411660" y="1437971"/>
                </a:lnTo>
                <a:lnTo>
                  <a:pt x="0" y="1437971"/>
                </a:lnTo>
                <a:lnTo>
                  <a:pt x="0" y="0"/>
                </a:lnTo>
                <a:close/>
              </a:path>
            </a:pathLst>
          </a:custGeom>
          <a:blipFill>
            <a:blip r:embed="rId2"/>
            <a:stretch>
              <a:fillRect/>
            </a:stretch>
          </a:blipFill>
        </p:spPr>
        <p:txBody>
          <a:bodyPr/>
          <a:lstStyle/>
          <a:p>
            <a:endParaRPr lang="en-ME"/>
          </a:p>
        </p:txBody>
      </p:sp>
      <p:sp>
        <p:nvSpPr>
          <p:cNvPr id="5" name="Freeform 5"/>
          <p:cNvSpPr/>
          <p:nvPr/>
        </p:nvSpPr>
        <p:spPr>
          <a:xfrm>
            <a:off x="8346654" y="8999262"/>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
        <p:nvSpPr>
          <p:cNvPr id="8" name="Freeform 8"/>
          <p:cNvSpPr/>
          <p:nvPr/>
        </p:nvSpPr>
        <p:spPr>
          <a:xfrm>
            <a:off x="4607664" y="1878330"/>
            <a:ext cx="9072673" cy="6804504"/>
          </a:xfrm>
          <a:custGeom>
            <a:avLst/>
            <a:gdLst/>
            <a:ahLst/>
            <a:cxnLst/>
            <a:rect l="l" t="t" r="r" b="b"/>
            <a:pathLst>
              <a:path w="9072673" h="6804504">
                <a:moveTo>
                  <a:pt x="0" y="0"/>
                </a:moveTo>
                <a:lnTo>
                  <a:pt x="9072672" y="0"/>
                </a:lnTo>
                <a:lnTo>
                  <a:pt x="9072672" y="6804505"/>
                </a:lnTo>
                <a:lnTo>
                  <a:pt x="0" y="6804505"/>
                </a:lnTo>
                <a:lnTo>
                  <a:pt x="0" y="0"/>
                </a:lnTo>
                <a:close/>
              </a:path>
            </a:pathLst>
          </a:custGeom>
          <a:blipFill>
            <a:blip r:embed="rId4"/>
            <a:stretch>
              <a:fillRect/>
            </a:stretch>
          </a:blipFill>
        </p:spPr>
        <p:txBody>
          <a:bodyPr/>
          <a:lstStyle/>
          <a:p>
            <a:endParaRPr lang="en-ME"/>
          </a:p>
        </p:txBody>
      </p:sp>
      <p:sp>
        <p:nvSpPr>
          <p:cNvPr id="9" name="TextBox 9"/>
          <p:cNvSpPr txBox="1"/>
          <p:nvPr/>
        </p:nvSpPr>
        <p:spPr>
          <a:xfrm>
            <a:off x="6827127" y="386715"/>
            <a:ext cx="4633746" cy="616323"/>
          </a:xfrm>
          <a:prstGeom prst="rect">
            <a:avLst/>
          </a:prstGeom>
        </p:spPr>
        <p:txBody>
          <a:bodyPr lIns="0" tIns="0" rIns="0" bIns="0" rtlCol="0" anchor="t">
            <a:spAutoFit/>
          </a:bodyPr>
          <a:lstStyle/>
          <a:p>
            <a:pPr algn="l">
              <a:lnSpc>
                <a:spcPts val="5040"/>
              </a:lnSpc>
            </a:pPr>
            <a:r>
              <a:rPr lang="en-US" sz="4000" b="1" dirty="0">
                <a:solidFill>
                  <a:srgbClr val="E72929"/>
                </a:solidFill>
                <a:ea typeface="Arimo Bold"/>
                <a:cs typeface="Arimo Bold"/>
                <a:sym typeface="Arimo Bold"/>
              </a:rPr>
              <a:t>INFRASTRUCTURE</a:t>
            </a:r>
          </a:p>
        </p:txBody>
      </p:sp>
      <p:sp>
        <p:nvSpPr>
          <p:cNvPr id="10" name="TextBox 10"/>
          <p:cNvSpPr txBox="1"/>
          <p:nvPr/>
        </p:nvSpPr>
        <p:spPr>
          <a:xfrm>
            <a:off x="4937523" y="923925"/>
            <a:ext cx="8412955" cy="954405"/>
          </a:xfrm>
          <a:prstGeom prst="rect">
            <a:avLst/>
          </a:prstGeom>
        </p:spPr>
        <p:txBody>
          <a:bodyPr lIns="0" tIns="0" rIns="0" bIns="0" rtlCol="0" anchor="t">
            <a:spAutoFit/>
          </a:bodyPr>
          <a:lstStyle/>
          <a:p>
            <a:pPr algn="ctr">
              <a:lnSpc>
                <a:spcPts val="3839"/>
              </a:lnSpc>
            </a:pPr>
            <a:r>
              <a:rPr lang="en-US" sz="2399">
                <a:solidFill>
                  <a:srgbClr val="000000"/>
                </a:solidFill>
                <a:latin typeface="Arimo"/>
                <a:ea typeface="Arimo"/>
                <a:cs typeface="Arimo"/>
                <a:sym typeface="Arimo"/>
              </a:rPr>
              <a:t>Infrastructure as the foundation of a stable information system</a:t>
            </a:r>
          </a:p>
          <a:p>
            <a:pPr algn="ctr">
              <a:lnSpc>
                <a:spcPts val="3839"/>
              </a:lnSpc>
            </a:pPr>
            <a:endParaRPr lang="en-US" sz="2399">
              <a:solidFill>
                <a:srgbClr val="000000"/>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973164"/>
            <a:ext cx="18288000" cy="3320560"/>
            <a:chOff x="0" y="0"/>
            <a:chExt cx="24384000" cy="5735088"/>
          </a:xfrm>
        </p:grpSpPr>
        <p:sp>
          <p:nvSpPr>
            <p:cNvPr id="3" name="Freeform 3"/>
            <p:cNvSpPr/>
            <p:nvPr/>
          </p:nvSpPr>
          <p:spPr>
            <a:xfrm>
              <a:off x="0" y="0"/>
              <a:ext cx="24384000" cy="5735066"/>
            </a:xfrm>
            <a:custGeom>
              <a:avLst/>
              <a:gdLst/>
              <a:ahLst/>
              <a:cxnLst/>
              <a:rect l="l" t="t" r="r" b="b"/>
              <a:pathLst>
                <a:path w="24384000" h="5735066">
                  <a:moveTo>
                    <a:pt x="20782535" y="0"/>
                  </a:moveTo>
                  <a:lnTo>
                    <a:pt x="24384000" y="3601466"/>
                  </a:lnTo>
                  <a:lnTo>
                    <a:pt x="24384000" y="5735066"/>
                  </a:lnTo>
                  <a:lnTo>
                    <a:pt x="0" y="5735066"/>
                  </a:lnTo>
                  <a:lnTo>
                    <a:pt x="0" y="4160647"/>
                  </a:lnTo>
                  <a:close/>
                </a:path>
              </a:pathLst>
            </a:custGeom>
            <a:solidFill>
              <a:srgbClr val="E72929"/>
            </a:solidFill>
          </p:spPr>
          <p:txBody>
            <a:bodyPr/>
            <a:lstStyle/>
            <a:p>
              <a:endParaRPr lang="en-ME"/>
            </a:p>
          </p:txBody>
        </p:sp>
      </p:grpSp>
      <p:sp>
        <p:nvSpPr>
          <p:cNvPr id="4" name="Freeform 4"/>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sp>
        <p:nvSpPr>
          <p:cNvPr id="6" name="TextBox 6"/>
          <p:cNvSpPr txBox="1"/>
          <p:nvPr/>
        </p:nvSpPr>
        <p:spPr>
          <a:xfrm>
            <a:off x="1028700" y="1725216"/>
            <a:ext cx="13082135" cy="5795433"/>
          </a:xfrm>
          <a:prstGeom prst="rect">
            <a:avLst/>
          </a:prstGeom>
        </p:spPr>
        <p:txBody>
          <a:bodyPr lIns="0" tIns="0" rIns="0" bIns="0" rtlCol="0" anchor="t">
            <a:spAutoFit/>
          </a:bodyPr>
          <a:lstStyle/>
          <a:p>
            <a:pPr algn="just">
              <a:lnSpc>
                <a:spcPts val="3809"/>
              </a:lnSpc>
            </a:pPr>
            <a:r>
              <a:rPr lang="en-US" sz="2380" dirty="0" err="1">
                <a:solidFill>
                  <a:srgbClr val="000000"/>
                </a:solidFill>
                <a:latin typeface="Arimo"/>
                <a:ea typeface="Arimo"/>
                <a:cs typeface="Arimo"/>
                <a:sym typeface="Arimo"/>
              </a:rPr>
              <a:t>eMplois</a:t>
            </a:r>
            <a:r>
              <a:rPr lang="en-US" sz="2380" dirty="0">
                <a:solidFill>
                  <a:srgbClr val="000000"/>
                </a:solidFill>
                <a:latin typeface="Arimo"/>
                <a:ea typeface="Arimo"/>
                <a:cs typeface="Arimo"/>
                <a:sym typeface="Arimo"/>
              </a:rPr>
              <a:t> represents the central digital platform of the  Agency.</a:t>
            </a:r>
          </a:p>
          <a:p>
            <a:pPr algn="just">
              <a:lnSpc>
                <a:spcPts val="3809"/>
              </a:lnSpc>
            </a:pPr>
            <a:endParaRPr lang="en-US" sz="2380" dirty="0">
              <a:solidFill>
                <a:srgbClr val="000000"/>
              </a:solidFill>
              <a:latin typeface="Arimo"/>
              <a:ea typeface="Arimo"/>
              <a:cs typeface="Arimo"/>
              <a:sym typeface="Arimo"/>
            </a:endParaRPr>
          </a:p>
          <a:p>
            <a:pPr algn="just">
              <a:lnSpc>
                <a:spcPts val="3809"/>
              </a:lnSpc>
            </a:pPr>
            <a:r>
              <a:rPr lang="en-US" sz="2380" b="1" dirty="0">
                <a:solidFill>
                  <a:srgbClr val="E72929"/>
                </a:solidFill>
                <a:latin typeface="Arimo Bold"/>
                <a:ea typeface="Arimo Bold"/>
                <a:cs typeface="Arimo Bold"/>
                <a:sym typeface="Arimo Bold"/>
              </a:rPr>
              <a:t>It integrates processes into a unified database.</a:t>
            </a:r>
          </a:p>
          <a:p>
            <a:pPr algn="just">
              <a:lnSpc>
                <a:spcPts val="3809"/>
              </a:lnSpc>
            </a:pPr>
            <a:r>
              <a:rPr lang="en-US" sz="2380" b="1" dirty="0">
                <a:solidFill>
                  <a:srgbClr val="E72929"/>
                </a:solidFill>
                <a:latin typeface="Arimo Bold"/>
                <a:ea typeface="Arimo Bold"/>
                <a:cs typeface="Arimo Bold"/>
                <a:sym typeface="Arimo Bold"/>
              </a:rPr>
              <a:t>Introduces a modular approach.</a:t>
            </a:r>
          </a:p>
          <a:p>
            <a:pPr algn="just">
              <a:lnSpc>
                <a:spcPts val="3809"/>
              </a:lnSpc>
            </a:pPr>
            <a:r>
              <a:rPr lang="en-US" sz="2380" b="1" dirty="0">
                <a:solidFill>
                  <a:srgbClr val="E72929"/>
                </a:solidFill>
                <a:latin typeface="Arimo Bold"/>
                <a:ea typeface="Arimo Bold"/>
                <a:cs typeface="Arimo Bold"/>
                <a:sym typeface="Arimo Bold"/>
              </a:rPr>
              <a:t>Connects users, processes and data.</a:t>
            </a:r>
          </a:p>
          <a:p>
            <a:pPr algn="just">
              <a:lnSpc>
                <a:spcPts val="3809"/>
              </a:lnSpc>
            </a:pPr>
            <a:endParaRPr lang="en-US" sz="2380" b="1" dirty="0">
              <a:solidFill>
                <a:srgbClr val="E72929"/>
              </a:solidFill>
              <a:latin typeface="Arimo Bold"/>
              <a:ea typeface="Arimo Bold"/>
              <a:cs typeface="Arimo Bold"/>
              <a:sym typeface="Arimo Bold"/>
            </a:endParaRPr>
          </a:p>
          <a:p>
            <a:pPr algn="just">
              <a:lnSpc>
                <a:spcPts val="3809"/>
              </a:lnSpc>
            </a:pPr>
            <a:r>
              <a:rPr lang="en-US" sz="2380" dirty="0">
                <a:solidFill>
                  <a:srgbClr val="000000"/>
                </a:solidFill>
                <a:latin typeface="Arimo"/>
                <a:ea typeface="Arimo"/>
                <a:cs typeface="Arimo"/>
                <a:sym typeface="Arimo"/>
              </a:rPr>
              <a:t>It covers all key business processes of the Agency (employment mediation, records management, work with unemployed persons and employers, finance, active </a:t>
            </a:r>
            <a:r>
              <a:rPr lang="en-US" sz="2380" dirty="0" err="1">
                <a:solidFill>
                  <a:srgbClr val="000000"/>
                </a:solidFill>
                <a:latin typeface="Arimo"/>
                <a:ea typeface="Arimo"/>
                <a:cs typeface="Arimo"/>
                <a:sym typeface="Arimo"/>
              </a:rPr>
              <a:t>labour</a:t>
            </a:r>
            <a:r>
              <a:rPr lang="en-US" sz="2380" dirty="0">
                <a:solidFill>
                  <a:srgbClr val="000000"/>
                </a:solidFill>
                <a:latin typeface="Arimo"/>
                <a:ea typeface="Arimo"/>
                <a:cs typeface="Arimo"/>
                <a:sym typeface="Arimo"/>
              </a:rPr>
              <a:t> market measures, etc.).</a:t>
            </a:r>
          </a:p>
          <a:p>
            <a:pPr algn="just">
              <a:lnSpc>
                <a:spcPts val="3809"/>
              </a:lnSpc>
            </a:pPr>
            <a:endParaRPr lang="en-US" sz="2380" dirty="0">
              <a:solidFill>
                <a:srgbClr val="000000"/>
              </a:solidFill>
              <a:latin typeface="Arimo"/>
              <a:ea typeface="Arimo"/>
              <a:cs typeface="Arimo"/>
              <a:sym typeface="Arimo"/>
            </a:endParaRPr>
          </a:p>
          <a:p>
            <a:pPr algn="just">
              <a:lnSpc>
                <a:spcPts val="3809"/>
              </a:lnSpc>
            </a:pPr>
            <a:r>
              <a:rPr lang="en-US" sz="2380" b="1" dirty="0">
                <a:solidFill>
                  <a:srgbClr val="E72929"/>
                </a:solidFill>
                <a:latin typeface="Arimo Bold"/>
                <a:ea typeface="Arimo Bold"/>
                <a:cs typeface="Arimo Bold"/>
                <a:sym typeface="Arimo Bold"/>
              </a:rPr>
              <a:t>The most significant transformation: the shift from administrative tasks to an integrated service workflow.</a:t>
            </a:r>
          </a:p>
          <a:p>
            <a:pPr algn="just">
              <a:lnSpc>
                <a:spcPts val="3809"/>
              </a:lnSpc>
            </a:pPr>
            <a:endParaRPr lang="en-US" sz="2380" b="1" dirty="0">
              <a:solidFill>
                <a:srgbClr val="E72929"/>
              </a:solidFill>
              <a:latin typeface="Arimo Bold"/>
              <a:ea typeface="Arimo Bold"/>
              <a:cs typeface="Arimo Bold"/>
              <a:sym typeface="Arimo Bold"/>
            </a:endParaRPr>
          </a:p>
        </p:txBody>
      </p:sp>
      <p:sp>
        <p:nvSpPr>
          <p:cNvPr id="9" name="Freeform 9"/>
          <p:cNvSpPr/>
          <p:nvPr/>
        </p:nvSpPr>
        <p:spPr>
          <a:xfrm>
            <a:off x="8767372" y="22835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
        <p:nvSpPr>
          <p:cNvPr id="7" name="TextBox 6">
            <a:extLst>
              <a:ext uri="{FF2B5EF4-FFF2-40B4-BE49-F238E27FC236}">
                <a16:creationId xmlns:a16="http://schemas.microsoft.com/office/drawing/2014/main" id="{D80FCC2D-7678-FC21-D469-E12B671EF422}"/>
              </a:ext>
            </a:extLst>
          </p:cNvPr>
          <p:cNvSpPr txBox="1"/>
          <p:nvPr/>
        </p:nvSpPr>
        <p:spPr>
          <a:xfrm>
            <a:off x="1028700" y="952500"/>
            <a:ext cx="7353300" cy="984885"/>
          </a:xfrm>
          <a:prstGeom prst="rect">
            <a:avLst/>
          </a:prstGeom>
          <a:noFill/>
        </p:spPr>
        <p:txBody>
          <a:bodyPr wrap="square" rtlCol="0">
            <a:spAutoFit/>
          </a:bodyPr>
          <a:lstStyle/>
          <a:p>
            <a:r>
              <a:rPr lang="en-ME" sz="4000" b="1" dirty="0">
                <a:solidFill>
                  <a:srgbClr val="FF0000"/>
                </a:solidFill>
              </a:rPr>
              <a:t>eMPLOIS AS THE DIGITAL CORE</a:t>
            </a:r>
          </a:p>
          <a:p>
            <a:endParaRPr lang="en-M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683230" y="164469"/>
            <a:ext cx="6411660" cy="1437971"/>
          </a:xfrm>
          <a:custGeom>
            <a:avLst/>
            <a:gdLst/>
            <a:ahLst/>
            <a:cxnLst/>
            <a:rect l="l" t="t" r="r" b="b"/>
            <a:pathLst>
              <a:path w="6411660" h="1437971">
                <a:moveTo>
                  <a:pt x="0" y="0"/>
                </a:moveTo>
                <a:lnTo>
                  <a:pt x="6411659" y="0"/>
                </a:lnTo>
                <a:lnTo>
                  <a:pt x="6411659" y="1437971"/>
                </a:lnTo>
                <a:lnTo>
                  <a:pt x="0" y="1437971"/>
                </a:lnTo>
                <a:lnTo>
                  <a:pt x="0" y="0"/>
                </a:lnTo>
                <a:close/>
              </a:path>
            </a:pathLst>
          </a:custGeom>
          <a:blipFill>
            <a:blip r:embed="rId2"/>
            <a:stretch>
              <a:fillRect/>
            </a:stretch>
          </a:blipFill>
        </p:spPr>
        <p:txBody>
          <a:bodyPr/>
          <a:lstStyle/>
          <a:p>
            <a:endParaRPr lang="en-ME"/>
          </a:p>
        </p:txBody>
      </p:sp>
      <p:sp>
        <p:nvSpPr>
          <p:cNvPr id="6" name="Freeform 6"/>
          <p:cNvSpPr/>
          <p:nvPr/>
        </p:nvSpPr>
        <p:spPr>
          <a:xfrm>
            <a:off x="8767372" y="22835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
        <p:nvSpPr>
          <p:cNvPr id="9" name="Freeform 9"/>
          <p:cNvSpPr/>
          <p:nvPr/>
        </p:nvSpPr>
        <p:spPr>
          <a:xfrm>
            <a:off x="4186205" y="2170365"/>
            <a:ext cx="9162332" cy="6796236"/>
          </a:xfrm>
          <a:custGeom>
            <a:avLst/>
            <a:gdLst/>
            <a:ahLst/>
            <a:cxnLst/>
            <a:rect l="l" t="t" r="r" b="b"/>
            <a:pathLst>
              <a:path w="9162332" h="6796236">
                <a:moveTo>
                  <a:pt x="0" y="0"/>
                </a:moveTo>
                <a:lnTo>
                  <a:pt x="9162333" y="0"/>
                </a:lnTo>
                <a:lnTo>
                  <a:pt x="9162333" y="6796236"/>
                </a:lnTo>
                <a:lnTo>
                  <a:pt x="0" y="6796236"/>
                </a:lnTo>
                <a:lnTo>
                  <a:pt x="0" y="0"/>
                </a:lnTo>
                <a:close/>
              </a:path>
            </a:pathLst>
          </a:custGeom>
          <a:blipFill>
            <a:blip r:embed="rId4"/>
            <a:stretch>
              <a:fillRect/>
            </a:stretch>
          </a:blipFill>
        </p:spPr>
        <p:txBody>
          <a:bodyPr/>
          <a:lstStyle/>
          <a:p>
            <a:endParaRPr lang="en-ME"/>
          </a:p>
        </p:txBody>
      </p:sp>
      <p:sp>
        <p:nvSpPr>
          <p:cNvPr id="3" name="TextBox 2">
            <a:extLst>
              <a:ext uri="{FF2B5EF4-FFF2-40B4-BE49-F238E27FC236}">
                <a16:creationId xmlns:a16="http://schemas.microsoft.com/office/drawing/2014/main" id="{603059AF-E632-EAFB-CB30-0ABED42D9842}"/>
              </a:ext>
            </a:extLst>
          </p:cNvPr>
          <p:cNvSpPr txBox="1"/>
          <p:nvPr/>
        </p:nvSpPr>
        <p:spPr>
          <a:xfrm>
            <a:off x="381000" y="647700"/>
            <a:ext cx="8153400" cy="984885"/>
          </a:xfrm>
          <a:prstGeom prst="rect">
            <a:avLst/>
          </a:prstGeom>
          <a:noFill/>
        </p:spPr>
        <p:txBody>
          <a:bodyPr wrap="square" rtlCol="0">
            <a:spAutoFit/>
          </a:bodyPr>
          <a:lstStyle/>
          <a:p>
            <a:r>
              <a:rPr lang="en-ME" sz="4000" b="1" dirty="0">
                <a:solidFill>
                  <a:srgbClr val="FF0000"/>
                </a:solidFill>
              </a:rPr>
              <a:t>eMPLOIS AS THE DIGITAL CORE</a:t>
            </a:r>
          </a:p>
          <a:p>
            <a:endParaRPr lang="en-M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7694516" cy="3203790"/>
            <a:chOff x="0" y="0"/>
            <a:chExt cx="23592688" cy="4271720"/>
          </a:xfrm>
        </p:grpSpPr>
        <p:sp>
          <p:nvSpPr>
            <p:cNvPr id="3" name="Freeform 3"/>
            <p:cNvSpPr/>
            <p:nvPr/>
          </p:nvSpPr>
          <p:spPr>
            <a:xfrm>
              <a:off x="0" y="0"/>
              <a:ext cx="23592662" cy="4271772"/>
            </a:xfrm>
            <a:custGeom>
              <a:avLst/>
              <a:gdLst/>
              <a:ahLst/>
              <a:cxnLst/>
              <a:rect l="l" t="t" r="r" b="b"/>
              <a:pathLst>
                <a:path w="23592662" h="4271772">
                  <a:moveTo>
                    <a:pt x="0" y="0"/>
                  </a:moveTo>
                  <a:lnTo>
                    <a:pt x="23592662" y="0"/>
                  </a:lnTo>
                  <a:lnTo>
                    <a:pt x="2255393" y="4271772"/>
                  </a:lnTo>
                  <a:lnTo>
                    <a:pt x="0" y="2016379"/>
                  </a:lnTo>
                  <a:close/>
                </a:path>
              </a:pathLst>
            </a:custGeom>
            <a:solidFill>
              <a:srgbClr val="E72929"/>
            </a:solidFill>
          </p:spPr>
          <p:txBody>
            <a:bodyPr/>
            <a:lstStyle/>
            <a:p>
              <a:endParaRPr lang="en-ME"/>
            </a:p>
          </p:txBody>
        </p:sp>
      </p:grpSp>
      <p:grpSp>
        <p:nvGrpSpPr>
          <p:cNvPr id="4" name="Group 4"/>
          <p:cNvGrpSpPr/>
          <p:nvPr/>
        </p:nvGrpSpPr>
        <p:grpSpPr>
          <a:xfrm>
            <a:off x="13540154" y="0"/>
            <a:ext cx="4747847" cy="3203790"/>
            <a:chOff x="0" y="0"/>
            <a:chExt cx="6330462" cy="4271720"/>
          </a:xfrm>
        </p:grpSpPr>
        <p:sp>
          <p:nvSpPr>
            <p:cNvPr id="5" name="Freeform 5"/>
            <p:cNvSpPr/>
            <p:nvPr/>
          </p:nvSpPr>
          <p:spPr>
            <a:xfrm>
              <a:off x="0" y="0"/>
              <a:ext cx="6330442" cy="4271772"/>
            </a:xfrm>
            <a:custGeom>
              <a:avLst/>
              <a:gdLst/>
              <a:ahLst/>
              <a:cxnLst/>
              <a:rect l="l" t="t" r="r" b="b"/>
              <a:pathLst>
                <a:path w="6330442" h="4271772">
                  <a:moveTo>
                    <a:pt x="0" y="0"/>
                  </a:moveTo>
                  <a:lnTo>
                    <a:pt x="6330442" y="0"/>
                  </a:lnTo>
                  <a:lnTo>
                    <a:pt x="6330442" y="3859530"/>
                  </a:lnTo>
                  <a:lnTo>
                    <a:pt x="4271772" y="4271772"/>
                  </a:lnTo>
                  <a:close/>
                </a:path>
              </a:pathLst>
            </a:custGeom>
            <a:solidFill>
              <a:srgbClr val="E72929"/>
            </a:solidFill>
          </p:spPr>
          <p:txBody>
            <a:bodyPr/>
            <a:lstStyle/>
            <a:p>
              <a:endParaRPr lang="en-ME"/>
            </a:p>
          </p:txBody>
        </p:sp>
      </p:grpSp>
      <p:sp>
        <p:nvSpPr>
          <p:cNvPr id="6" name="TextBox 6"/>
          <p:cNvSpPr txBox="1"/>
          <p:nvPr/>
        </p:nvSpPr>
        <p:spPr>
          <a:xfrm>
            <a:off x="1028700" y="3390736"/>
            <a:ext cx="16665816" cy="456856"/>
          </a:xfrm>
          <a:prstGeom prst="rect">
            <a:avLst/>
          </a:prstGeom>
        </p:spPr>
        <p:txBody>
          <a:bodyPr lIns="0" tIns="0" rIns="0" bIns="0" rtlCol="0" anchor="t">
            <a:spAutoFit/>
          </a:bodyPr>
          <a:lstStyle/>
          <a:p>
            <a:pPr algn="l">
              <a:lnSpc>
                <a:spcPts val="3920"/>
              </a:lnSpc>
            </a:pPr>
            <a:r>
              <a:rPr lang="en-US" sz="2800" b="1" dirty="0">
                <a:solidFill>
                  <a:srgbClr val="E72929"/>
                </a:solidFill>
                <a:latin typeface="Arimo Bold"/>
                <a:ea typeface="Arimo Bold"/>
                <a:cs typeface="Arimo Bold"/>
                <a:sym typeface="Arimo Bold"/>
              </a:rPr>
              <a:t>Shifting the focus from office-based procedures to user experience.</a:t>
            </a:r>
          </a:p>
        </p:txBody>
      </p:sp>
      <p:sp>
        <p:nvSpPr>
          <p:cNvPr id="7" name="Freeform 7"/>
          <p:cNvSpPr/>
          <p:nvPr/>
        </p:nvSpPr>
        <p:spPr>
          <a:xfrm>
            <a:off x="11530685" y="8849029"/>
            <a:ext cx="6411660" cy="1437971"/>
          </a:xfrm>
          <a:custGeom>
            <a:avLst/>
            <a:gdLst/>
            <a:ahLst/>
            <a:cxnLst/>
            <a:rect l="l" t="t" r="r" b="b"/>
            <a:pathLst>
              <a:path w="6411660" h="1437971">
                <a:moveTo>
                  <a:pt x="0" y="0"/>
                </a:moveTo>
                <a:lnTo>
                  <a:pt x="6411660" y="0"/>
                </a:lnTo>
                <a:lnTo>
                  <a:pt x="6411660" y="1437971"/>
                </a:lnTo>
                <a:lnTo>
                  <a:pt x="0" y="1437971"/>
                </a:lnTo>
                <a:lnTo>
                  <a:pt x="0" y="0"/>
                </a:lnTo>
                <a:close/>
              </a:path>
            </a:pathLst>
          </a:custGeom>
          <a:blipFill>
            <a:blip r:embed="rId2"/>
            <a:stretch>
              <a:fillRect/>
            </a:stretch>
          </a:blipFill>
        </p:spPr>
        <p:txBody>
          <a:bodyPr/>
          <a:lstStyle/>
          <a:p>
            <a:endParaRPr lang="en-ME"/>
          </a:p>
        </p:txBody>
      </p:sp>
      <p:sp>
        <p:nvSpPr>
          <p:cNvPr id="8" name="TextBox 8"/>
          <p:cNvSpPr txBox="1"/>
          <p:nvPr/>
        </p:nvSpPr>
        <p:spPr>
          <a:xfrm>
            <a:off x="1028700" y="4102701"/>
            <a:ext cx="15007079" cy="4820807"/>
          </a:xfrm>
          <a:prstGeom prst="rect">
            <a:avLst/>
          </a:prstGeom>
        </p:spPr>
        <p:txBody>
          <a:bodyPr lIns="0" tIns="0" rIns="0" bIns="0" rtlCol="0" anchor="t">
            <a:spAutoFit/>
          </a:bodyPr>
          <a:lstStyle/>
          <a:p>
            <a:pPr algn="just">
              <a:lnSpc>
                <a:spcPts val="3809"/>
              </a:lnSpc>
            </a:pPr>
            <a:r>
              <a:rPr lang="en-US" sz="2380" b="1" dirty="0">
                <a:solidFill>
                  <a:srgbClr val="E72929"/>
                </a:solidFill>
                <a:latin typeface="Arimo Bold"/>
                <a:ea typeface="Arimo Bold"/>
                <a:cs typeface="Arimo Bold"/>
                <a:sym typeface="Arimo Bold"/>
              </a:rPr>
              <a:t>UNEMPLOYED PERSONS:</a:t>
            </a:r>
            <a:r>
              <a:rPr lang="en-US" sz="2380" dirty="0">
                <a:solidFill>
                  <a:srgbClr val="000000"/>
                </a:solidFill>
                <a:latin typeface="Arimo"/>
                <a:ea typeface="Arimo"/>
                <a:cs typeface="Arimo"/>
                <a:sym typeface="Arimo"/>
              </a:rPr>
              <a:t> faster access to Agency services, online registration, access to information, interaction with counselors, employment mediation, access to rights, and application for programs or grants.</a:t>
            </a:r>
          </a:p>
          <a:p>
            <a:pPr algn="just">
              <a:lnSpc>
                <a:spcPts val="3809"/>
              </a:lnSpc>
            </a:pPr>
            <a:endParaRPr lang="en-US" sz="2380" dirty="0">
              <a:solidFill>
                <a:srgbClr val="000000"/>
              </a:solidFill>
              <a:latin typeface="Arimo"/>
              <a:ea typeface="Arimo"/>
              <a:cs typeface="Arimo"/>
              <a:sym typeface="Arimo"/>
            </a:endParaRPr>
          </a:p>
          <a:p>
            <a:pPr algn="just">
              <a:lnSpc>
                <a:spcPts val="3809"/>
              </a:lnSpc>
            </a:pPr>
            <a:r>
              <a:rPr lang="en-US" sz="2380" b="1" dirty="0">
                <a:solidFill>
                  <a:srgbClr val="E72929"/>
                </a:solidFill>
                <a:latin typeface="Arimo Bold"/>
                <a:ea typeface="Arimo Bold"/>
                <a:cs typeface="Arimo Bold"/>
                <a:sym typeface="Arimo Bold"/>
              </a:rPr>
              <a:t>BUSINESS SECTOR: </a:t>
            </a:r>
            <a:r>
              <a:rPr lang="en-US" sz="2380" dirty="0">
                <a:solidFill>
                  <a:srgbClr val="000000"/>
                </a:solidFill>
                <a:latin typeface="Arimo"/>
                <a:ea typeface="Arimo"/>
                <a:cs typeface="Arimo"/>
                <a:sym typeface="Arimo"/>
              </a:rPr>
              <a:t>vacancy registration, application for subsidies, programs and grants, personalized profiles, and faster communication with the  Agency.</a:t>
            </a:r>
          </a:p>
          <a:p>
            <a:pPr algn="just">
              <a:lnSpc>
                <a:spcPts val="3809"/>
              </a:lnSpc>
            </a:pPr>
            <a:endParaRPr lang="en-US" sz="2380" dirty="0">
              <a:solidFill>
                <a:srgbClr val="000000"/>
              </a:solidFill>
              <a:latin typeface="Arimo"/>
              <a:ea typeface="Arimo"/>
              <a:cs typeface="Arimo"/>
              <a:sym typeface="Arimo"/>
            </a:endParaRPr>
          </a:p>
          <a:p>
            <a:pPr algn="just">
              <a:lnSpc>
                <a:spcPts val="3809"/>
              </a:lnSpc>
            </a:pPr>
            <a:r>
              <a:rPr lang="en-US" sz="2380" b="1" dirty="0">
                <a:solidFill>
                  <a:srgbClr val="E72929"/>
                </a:solidFill>
                <a:latin typeface="Arimo Bold"/>
                <a:ea typeface="Arimo Bold"/>
                <a:cs typeface="Arimo Bold"/>
                <a:sym typeface="Arimo Bold"/>
              </a:rPr>
              <a:t>EMPLOYEES: </a:t>
            </a:r>
            <a:r>
              <a:rPr lang="en-US" sz="2380" dirty="0">
                <a:solidFill>
                  <a:srgbClr val="000000"/>
                </a:solidFill>
                <a:latin typeface="Arimo"/>
                <a:ea typeface="Arimo"/>
                <a:cs typeface="Arimo"/>
                <a:sym typeface="Arimo"/>
              </a:rPr>
              <a:t>reduced time spent on repetitive administrative tasks. The system performs validations, checks and standardized workflows, allowing employees to focus more on individual user support, needs assessment, counseling, guidance toward measures and employment mediation.</a:t>
            </a:r>
          </a:p>
          <a:p>
            <a:pPr algn="just">
              <a:lnSpc>
                <a:spcPts val="3809"/>
              </a:lnSpc>
            </a:pPr>
            <a:endParaRPr lang="en-US" sz="2380" dirty="0">
              <a:solidFill>
                <a:srgbClr val="000000"/>
              </a:solidFill>
              <a:latin typeface="Arimo"/>
              <a:ea typeface="Arimo"/>
              <a:cs typeface="Arimo"/>
              <a:sym typeface="Arimo"/>
            </a:endParaRPr>
          </a:p>
        </p:txBody>
      </p:sp>
      <p:grpSp>
        <p:nvGrpSpPr>
          <p:cNvPr id="9" name="Group 9"/>
          <p:cNvGrpSpPr/>
          <p:nvPr/>
        </p:nvGrpSpPr>
        <p:grpSpPr>
          <a:xfrm rot="-672074">
            <a:off x="-6077017" y="9678367"/>
            <a:ext cx="12755505" cy="1763714"/>
            <a:chOff x="0" y="0"/>
            <a:chExt cx="5098648" cy="704994"/>
          </a:xfrm>
        </p:grpSpPr>
        <p:sp>
          <p:nvSpPr>
            <p:cNvPr id="10" name="Freeform 10"/>
            <p:cNvSpPr/>
            <p:nvPr/>
          </p:nvSpPr>
          <p:spPr>
            <a:xfrm>
              <a:off x="0" y="0"/>
              <a:ext cx="5098669" cy="704984"/>
            </a:xfrm>
            <a:custGeom>
              <a:avLst/>
              <a:gdLst/>
              <a:ahLst/>
              <a:cxnLst/>
              <a:rect l="l" t="t" r="r" b="b"/>
              <a:pathLst>
                <a:path w="5098669" h="704984">
                  <a:moveTo>
                    <a:pt x="2868549" y="0"/>
                  </a:moveTo>
                  <a:lnTo>
                    <a:pt x="5098669" y="704984"/>
                  </a:lnTo>
                  <a:lnTo>
                    <a:pt x="0" y="704984"/>
                  </a:lnTo>
                  <a:lnTo>
                    <a:pt x="0" y="181545"/>
                  </a:lnTo>
                  <a:close/>
                </a:path>
              </a:pathLst>
            </a:custGeom>
            <a:solidFill>
              <a:srgbClr val="F2F2F2">
                <a:alpha val="55686"/>
              </a:srgbClr>
            </a:solidFill>
          </p:spPr>
          <p:txBody>
            <a:bodyPr/>
            <a:lstStyle/>
            <a:p>
              <a:endParaRPr lang="en-ME"/>
            </a:p>
          </p:txBody>
        </p:sp>
      </p:grpSp>
      <p:sp>
        <p:nvSpPr>
          <p:cNvPr id="11" name="Freeform 11"/>
          <p:cNvSpPr/>
          <p:nvPr/>
        </p:nvSpPr>
        <p:spPr>
          <a:xfrm>
            <a:off x="8614827" y="8912910"/>
            <a:ext cx="2915858" cy="1310209"/>
          </a:xfrm>
          <a:custGeom>
            <a:avLst/>
            <a:gdLst/>
            <a:ahLst/>
            <a:cxnLst/>
            <a:rect l="l" t="t" r="r" b="b"/>
            <a:pathLst>
              <a:path w="2915858" h="1310209">
                <a:moveTo>
                  <a:pt x="0" y="0"/>
                </a:moveTo>
                <a:lnTo>
                  <a:pt x="2915858" y="0"/>
                </a:lnTo>
                <a:lnTo>
                  <a:pt x="2915858" y="1310209"/>
                </a:lnTo>
                <a:lnTo>
                  <a:pt x="0" y="1310209"/>
                </a:lnTo>
                <a:lnTo>
                  <a:pt x="0" y="0"/>
                </a:lnTo>
                <a:close/>
              </a:path>
            </a:pathLst>
          </a:custGeom>
          <a:blipFill>
            <a:blip r:embed="rId3">
              <a:alphaModFix amt="77000"/>
            </a:blip>
            <a:stretch>
              <a:fillRect/>
            </a:stretch>
          </a:blipFill>
        </p:spPr>
        <p:txBody>
          <a:bodyPr/>
          <a:lstStyle/>
          <a:p>
            <a:endParaRPr lang="en-M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961</Words>
  <Application>Microsoft Macintosh PowerPoint</Application>
  <PresentationFormat>Custom</PresentationFormat>
  <Paragraphs>81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Arimo Bold</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and White Geometric Project Management Report Presentation</dc:title>
  <cp:lastModifiedBy>mikon n</cp:lastModifiedBy>
  <cp:revision>14</cp:revision>
  <dcterms:created xsi:type="dcterms:W3CDTF">2006-08-16T00:00:00Z</dcterms:created>
  <dcterms:modified xsi:type="dcterms:W3CDTF">2026-05-20T11:16:13Z</dcterms:modified>
  <dc:identifier>DAHGGG-MP70</dc:identifier>
</cp:coreProperties>
</file>